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re et sous-titre avec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6" name="Shape 16"/>
          <p:cNvSpPr/>
          <p:nvPr>
            <p:ph type="body" sz="quarter" idx="1"/>
          </p:nvPr>
        </p:nvSpPr>
        <p:spPr>
          <a:xfrm>
            <a:off x="4833937" y="8197453"/>
            <a:ext cx="14716126" cy="28443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Shape 17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solidFill>
            <a:srgbClr val="03002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Haut">
    <p:bg>
      <p:bgPr>
        <a:gradFill flip="none" rotWithShape="1">
          <a:gsLst>
            <a:gs pos="0">
              <a:srgbClr val="057FFA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21" name="Shape 121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22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puces">
    <p:bg>
      <p:bgPr>
        <a:solidFill>
          <a:srgbClr val="030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anchor="ctr"/>
          <a:lstStyle>
            <a:lvl1pPr marL="561473" indent="-561473">
              <a:buSzPct val="75000"/>
              <a:buChar char="•"/>
            </a:lvl1pPr>
            <a:lvl2pPr marL="1005973" indent="-561473">
              <a:buSzPct val="75000"/>
              <a:buChar char="•"/>
            </a:lvl2pPr>
            <a:lvl3pPr marL="1450473" indent="-561473">
              <a:buSzPct val="75000"/>
              <a:buChar char="•"/>
            </a:lvl3pPr>
            <a:lvl4pPr marL="1894973" indent="-561473">
              <a:buSzPct val="75000"/>
              <a:buChar char="•"/>
            </a:lvl4pPr>
            <a:lvl5pPr marL="2339473" indent="-561473">
              <a:buSzPct val="75000"/>
              <a:buChar char="•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3" name="Shape 133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34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, puces et photo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pic" sz="half" idx="13"/>
          </p:nvPr>
        </p:nvSpPr>
        <p:spPr>
          <a:xfrm>
            <a:off x="13571690" y="2898909"/>
            <a:ext cx="8187335" cy="9649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hape 144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45" name="Shape 145"/>
          <p:cNvSpPr/>
          <p:nvPr>
            <p:ph type="body" sz="half" idx="1"/>
          </p:nvPr>
        </p:nvSpPr>
        <p:spPr>
          <a:xfrm>
            <a:off x="2692769" y="3400271"/>
            <a:ext cx="9195622" cy="9083433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buSzPct val="75000"/>
              <a:buChar char="•"/>
              <a:defRPr sz="3800"/>
            </a:lvl1pPr>
            <a:lvl2pPr marL="808264" indent="-465364">
              <a:spcBef>
                <a:spcPts val="4500"/>
              </a:spcBef>
              <a:buSzPct val="75000"/>
              <a:buChar char="•"/>
              <a:defRPr sz="3800"/>
            </a:lvl2pPr>
            <a:lvl3pPr marL="1354364" indent="-465364">
              <a:spcBef>
                <a:spcPts val="4500"/>
              </a:spcBef>
              <a:buSzPct val="75000"/>
              <a:buChar char="•"/>
              <a:defRPr sz="3800"/>
            </a:lvl3pPr>
            <a:lvl4pPr marL="1798864" indent="-465364">
              <a:spcBef>
                <a:spcPts val="4500"/>
              </a:spcBef>
              <a:buSzPct val="75000"/>
              <a:buChar char="•"/>
              <a:defRPr sz="3800"/>
            </a:lvl4pPr>
            <a:lvl5pPr marL="2243364" indent="-465364">
              <a:spcBef>
                <a:spcPts val="4500"/>
              </a:spcBef>
              <a:buSzPct val="75000"/>
              <a:buChar char="•"/>
              <a:defRPr sz="3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6" name="Shape 146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47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uces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561473" indent="-561473">
              <a:buSzPct val="75000"/>
              <a:buChar char="•"/>
            </a:lvl1pPr>
            <a:lvl2pPr marL="1005973" indent="-561473">
              <a:buSzPct val="75000"/>
              <a:buChar char="•"/>
            </a:lvl2pPr>
            <a:lvl3pPr marL="1450473" indent="-561473">
              <a:buSzPct val="75000"/>
              <a:buChar char="•"/>
            </a:lvl3pPr>
            <a:lvl4pPr marL="1894973" indent="-561473">
              <a:buSzPct val="75000"/>
              <a:buChar char="•"/>
            </a:lvl4pPr>
            <a:lvl5pPr marL="2339473" indent="-561473">
              <a:buSzPct val="75000"/>
              <a:buChar char="•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7" name="Shape 157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5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solidFill>
          <a:srgbClr val="030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8" name="Shape 168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9" name="Shape 169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71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tion">
    <p:bg>
      <p:bgPr>
        <a:solidFill>
          <a:srgbClr val="030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i="1"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181" name="Shape 181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182" name="Shape 182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83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pic" idx="13"/>
          </p:nvPr>
        </p:nvSpPr>
        <p:spPr>
          <a:xfrm>
            <a:off x="3043535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">
    <p:bg>
      <p:bgPr>
        <a:gradFill flip="none" rotWithShape="1">
          <a:gsLst>
            <a:gs pos="0">
              <a:srgbClr val="F2D279"/>
            </a:gs>
            <a:gs pos="100000">
              <a:srgbClr val="F2D27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 copie">
    <p:bg>
      <p:bgPr>
        <a:gradFill flip="none" rotWithShape="1">
          <a:gsLst>
            <a:gs pos="0">
              <a:srgbClr val="F2D279"/>
            </a:gs>
            <a:gs pos="100000">
              <a:srgbClr val="EDAF1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20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4956" y="6015562"/>
            <a:ext cx="13754088" cy="168487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solidFill>
            <a:srgbClr val="03002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2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4833937" y="8197453"/>
            <a:ext cx="14716126" cy="28443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6600">
                <a:solidFill>
                  <a:srgbClr val="FBF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>
              <a:spcBef>
                <a:spcPts val="0"/>
              </a:spcBef>
              <a:defRPr sz="6600">
                <a:solidFill>
                  <a:srgbClr val="FBF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>
              <a:spcBef>
                <a:spcPts val="0"/>
              </a:spcBef>
              <a:defRPr sz="5000">
                <a:solidFill>
                  <a:srgbClr val="FBF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>
              <a:spcBef>
                <a:spcPts val="0"/>
              </a:spcBef>
              <a:defRPr>
                <a:solidFill>
                  <a:srgbClr val="FBF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>
              <a:spcBef>
                <a:spcPts val="0"/>
              </a:spcBef>
              <a:defRPr>
                <a:solidFill>
                  <a:srgbClr val="FBF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2366919" y="3483933"/>
            <a:ext cx="19632303" cy="197627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/>
            <a:r>
              <a:t>Texte du titre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7" name="Shape 2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idx="13"/>
          </p:nvPr>
        </p:nvSpPr>
        <p:spPr>
          <a:xfrm>
            <a:off x="4659907" y="2299692"/>
            <a:ext cx="15064011" cy="91166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125692" y="353133"/>
            <a:ext cx="16626104" cy="1690154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4833937" y="11328368"/>
            <a:ext cx="14716126" cy="200025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Shape 43"/>
          <p:cNvSpPr/>
          <p:nvPr/>
        </p:nvSpPr>
        <p:spPr>
          <a:xfrm>
            <a:off x="11372850" y="6405562"/>
            <a:ext cx="1638301" cy="9048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/>
          </a:p>
        </p:txBody>
      </p:sp>
      <p:pic>
        <p:nvPicPr>
          <p:cNvPr id="44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texte vide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62" name="Shape 62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63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de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>
            <a:lvl1pPr indent="506250" algn="l">
              <a:spcBef>
                <a:spcPts val="1600"/>
              </a:spcBef>
              <a:defRPr sz="6600"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xfrm>
            <a:off x="3726656" y="2107406"/>
            <a:ext cx="16930690" cy="1032385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urier"/>
                <a:ea typeface="Courier"/>
                <a:cs typeface="Courier"/>
                <a:sym typeface="Courier"/>
              </a:defRPr>
            </a:lvl1pPr>
            <a:lvl2pPr>
              <a:defRPr sz="3200">
                <a:latin typeface="Courier"/>
                <a:ea typeface="Courier"/>
                <a:cs typeface="Courier"/>
                <a:sym typeface="Courier"/>
              </a:defRPr>
            </a:lvl2pPr>
            <a:lvl3pPr>
              <a:defRPr sz="3200">
                <a:latin typeface="Courier"/>
                <a:ea typeface="Courier"/>
                <a:cs typeface="Courier"/>
                <a:sym typeface="Courier"/>
              </a:defRPr>
            </a:lvl3pPr>
            <a:lvl4pPr>
              <a:defRPr sz="3200">
                <a:latin typeface="Courier"/>
                <a:ea typeface="Courier"/>
                <a:cs typeface="Courier"/>
                <a:sym typeface="Courier"/>
              </a:defRPr>
            </a:lvl4pPr>
            <a:lvl5pPr>
              <a:defRPr sz="3200">
                <a:latin typeface="Courier"/>
                <a:ea typeface="Courier"/>
                <a:cs typeface="Courier"/>
                <a:sym typeface="Courie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Shape 75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76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">
    <p:bg>
      <p:bgPr>
        <a:solidFill>
          <a:srgbClr val="030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6" name="Shape 86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87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 degradé deux">
    <p:bg>
      <p:bgPr>
        <a:gradFill flip="none" rotWithShape="1">
          <a:gsLst>
            <a:gs pos="0">
              <a:srgbClr val="033494"/>
            </a:gs>
            <a:gs pos="100000">
              <a:srgbClr val="140223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" name="Shape 98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99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e">
    <p:bg>
      <p:bgPr>
        <a:gradFill flip="none" rotWithShape="1">
          <a:gsLst>
            <a:gs pos="0">
              <a:srgbClr val="03002E"/>
            </a:gs>
            <a:gs pos="100000">
              <a:srgbClr val="033494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Shape 110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111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sldNum" sz="quarter" idx="2"/>
          </p:nvPr>
        </p:nvSpPr>
        <p:spPr>
          <a:xfrm>
            <a:off x="11932893" y="13019484"/>
            <a:ext cx="5003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Shape 6"/>
          <p:cNvSpPr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Shape 8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 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quentinduval.github.io/tictactoe" TargetMode="External"/><Relationship Id="rId3" Type="http://schemas.openxmlformats.org/officeDocument/2006/relationships/hyperlink" Target="https://github.com/QuentinDuval/TicTacToeDevoxx" TargetMode="External"/><Relationship Id="rId4" Type="http://schemas.openxmlformats.org/officeDocument/2006/relationships/hyperlink" Target="https://deque.blog/2017/03/03/building-a-clojurescript-game-architecture-poc" TargetMode="External"/><Relationship Id="rId5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ctrTitle"/>
          </p:nvPr>
        </p:nvSpPr>
        <p:spPr>
          <a:xfrm>
            <a:off x="3081822" y="979348"/>
            <a:ext cx="18220355" cy="3869752"/>
          </a:xfrm>
          <a:prstGeom prst="rect">
            <a:avLst/>
          </a:prstGeom>
        </p:spPr>
        <p:txBody>
          <a:bodyPr/>
          <a:lstStyle/>
          <a:p>
            <a:pPr defTabSz="698301">
              <a:defRPr sz="9520">
                <a:latin typeface="+mj-lt"/>
                <a:ea typeface="+mj-ea"/>
                <a:cs typeface="+mj-cs"/>
                <a:sym typeface="Montserrat Regular"/>
              </a:defRPr>
            </a:pPr>
            <a:r>
              <a:t>Le fonctionnel par la pratique</a:t>
            </a:r>
          </a:p>
          <a:p>
            <a:pPr defTabSz="698301">
              <a:defRPr sz="9520">
                <a:latin typeface="+mj-lt"/>
                <a:ea typeface="+mj-ea"/>
                <a:cs typeface="+mj-cs"/>
                <a:sym typeface="Montserrat Regular"/>
              </a:defRPr>
            </a:pPr>
            <a:r>
              <a:t>Live Coding d’un jeu Web</a:t>
            </a:r>
          </a:p>
        </p:txBody>
      </p:sp>
      <p:sp>
        <p:nvSpPr>
          <p:cNvPr id="238" name="Shape 238"/>
          <p:cNvSpPr/>
          <p:nvPr>
            <p:ph type="subTitle" sz="quarter" idx="1"/>
          </p:nvPr>
        </p:nvSpPr>
        <p:spPr>
          <a:xfrm>
            <a:off x="2143734" y="7875148"/>
            <a:ext cx="10001346" cy="4802334"/>
          </a:xfrm>
          <a:prstGeom prst="rect">
            <a:avLst/>
          </a:prstGeom>
        </p:spPr>
        <p:txBody>
          <a:bodyPr/>
          <a:lstStyle/>
          <a:p>
            <a:pPr/>
            <a:r>
              <a:t>Quentin Duval</a:t>
            </a:r>
          </a:p>
          <a:p>
            <a:pPr/>
            <a:r>
              <a:t>@quduval</a:t>
            </a:r>
          </a:p>
          <a:p>
            <a:pPr/>
          </a:p>
          <a:p>
            <a:pPr/>
            <a:r>
              <a:t>Guillaume Eveillard</a:t>
            </a:r>
          </a:p>
          <a:p>
            <a:pPr/>
            <a:r>
              <a:t>@geveillard</a:t>
            </a:r>
          </a:p>
        </p:txBody>
      </p:sp>
      <p:sp>
        <p:nvSpPr>
          <p:cNvPr id="239" name="Shape 239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2039" y="7109230"/>
            <a:ext cx="7441919" cy="5504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" name="Shape 298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Board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1735180" y="2866847"/>
            <a:ext cx="8890001" cy="8744306"/>
            <a:chOff x="0" y="0"/>
            <a:chExt cx="8890000" cy="8744305"/>
          </a:xfrm>
        </p:grpSpPr>
        <p:sp>
          <p:nvSpPr>
            <p:cNvPr id="299" name="Shape 299"/>
            <p:cNvSpPr/>
            <p:nvPr/>
          </p:nvSpPr>
          <p:spPr>
            <a:xfrm>
              <a:off x="0" y="0"/>
              <a:ext cx="8890000" cy="8744306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356999" y="3212481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1" name="Shape 301"/>
            <p:cNvSpPr/>
            <p:nvPr/>
          </p:nvSpPr>
          <p:spPr>
            <a:xfrm rot="18900000">
              <a:off x="1411220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2" name="Shape 302"/>
            <p:cNvSpPr/>
            <p:nvPr/>
          </p:nvSpPr>
          <p:spPr>
            <a:xfrm rot="2700000">
              <a:off x="1411220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326628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4" name="Shape 304"/>
            <p:cNvSpPr/>
            <p:nvPr/>
          </p:nvSpPr>
          <p:spPr>
            <a:xfrm rot="18900000">
              <a:off x="4320508" y="287329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5" name="Shape 305"/>
            <p:cNvSpPr/>
            <p:nvPr/>
          </p:nvSpPr>
          <p:spPr>
            <a:xfrm rot="2700000">
              <a:off x="4320508" y="282788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20134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7" name="Shape 307"/>
            <p:cNvSpPr/>
            <p:nvPr/>
          </p:nvSpPr>
          <p:spPr>
            <a:xfrm rot="18900000">
              <a:off x="7255568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08" name="Shape 308"/>
            <p:cNvSpPr/>
            <p:nvPr/>
          </p:nvSpPr>
          <p:spPr>
            <a:xfrm rot="2700000">
              <a:off x="7255568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Shape 312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Board</a:t>
            </a:r>
          </a:p>
        </p:txBody>
      </p:sp>
      <p:sp>
        <p:nvSpPr>
          <p:cNvPr id="313" name="Shape 313"/>
          <p:cNvSpPr/>
          <p:nvPr>
            <p:ph type="body" sz="quarter" idx="4294967295"/>
          </p:nvPr>
        </p:nvSpPr>
        <p:spPr>
          <a:xfrm>
            <a:off x="13000665" y="5228257"/>
            <a:ext cx="10134470" cy="4269694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{ [0 0] :owner/cross</a:t>
            </a:r>
            <a:br/>
            <a:r>
              <a:t>  [1 0] :owner/circle</a:t>
            </a:r>
            <a:br/>
            <a:r>
              <a:t>  [2 0] :owner/none</a:t>
            </a:r>
            <a:br/>
            <a:r>
              <a:t>  ... }</a:t>
            </a:r>
          </a:p>
        </p:txBody>
      </p:sp>
      <p:grpSp>
        <p:nvGrpSpPr>
          <p:cNvPr id="324" name="Group 324"/>
          <p:cNvGrpSpPr/>
          <p:nvPr/>
        </p:nvGrpSpPr>
        <p:grpSpPr>
          <a:xfrm>
            <a:off x="1735180" y="2866847"/>
            <a:ext cx="8890001" cy="8744306"/>
            <a:chOff x="0" y="0"/>
            <a:chExt cx="8890000" cy="8744305"/>
          </a:xfrm>
        </p:grpSpPr>
        <p:sp>
          <p:nvSpPr>
            <p:cNvPr id="314" name="Shape 314"/>
            <p:cNvSpPr/>
            <p:nvPr/>
          </p:nvSpPr>
          <p:spPr>
            <a:xfrm>
              <a:off x="0" y="0"/>
              <a:ext cx="8890000" cy="8744306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56999" y="3212481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6" name="Shape 316"/>
            <p:cNvSpPr/>
            <p:nvPr/>
          </p:nvSpPr>
          <p:spPr>
            <a:xfrm rot="18900000">
              <a:off x="1411220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7" name="Shape 317"/>
            <p:cNvSpPr/>
            <p:nvPr/>
          </p:nvSpPr>
          <p:spPr>
            <a:xfrm rot="2700000">
              <a:off x="1411220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326628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19" name="Shape 319"/>
            <p:cNvSpPr/>
            <p:nvPr/>
          </p:nvSpPr>
          <p:spPr>
            <a:xfrm rot="18900000">
              <a:off x="4320508" y="287329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0" name="Shape 320"/>
            <p:cNvSpPr/>
            <p:nvPr/>
          </p:nvSpPr>
          <p:spPr>
            <a:xfrm rot="2700000">
              <a:off x="4320508" y="282788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20134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2" name="Shape 322"/>
            <p:cNvSpPr/>
            <p:nvPr/>
          </p:nvSpPr>
          <p:spPr>
            <a:xfrm rot="18900000">
              <a:off x="7255568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3" name="Shape 323"/>
            <p:cNvSpPr/>
            <p:nvPr/>
          </p:nvSpPr>
          <p:spPr>
            <a:xfrm rot="2700000">
              <a:off x="7255568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Shape 327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Turn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16890999" y="3175000"/>
            <a:ext cx="3175002" cy="3175001"/>
            <a:chOff x="0" y="0"/>
            <a:chExt cx="3175000" cy="3175000"/>
          </a:xfrm>
        </p:grpSpPr>
        <p:sp>
          <p:nvSpPr>
            <p:cNvPr id="328" name="Shape 328"/>
            <p:cNvSpPr/>
            <p:nvPr/>
          </p:nvSpPr>
          <p:spPr>
            <a:xfrm rot="189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29" name="Shape 329"/>
            <p:cNvSpPr/>
            <p:nvPr/>
          </p:nvSpPr>
          <p:spPr>
            <a:xfrm rot="27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331" name="Shape 331"/>
          <p:cNvSpPr/>
          <p:nvPr/>
        </p:nvSpPr>
        <p:spPr>
          <a:xfrm>
            <a:off x="13288962" y="2900362"/>
            <a:ext cx="1831976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0"/>
            </a:lvl1pPr>
          </a:lstStyle>
          <a:p>
            <a:pPr/>
            <a:r>
              <a:t>+</a:t>
            </a:r>
          </a:p>
        </p:txBody>
      </p:sp>
      <p:sp>
        <p:nvSpPr>
          <p:cNvPr id="332" name="Shape 332"/>
          <p:cNvSpPr/>
          <p:nvPr>
            <p:ph type="body" sz="quarter" idx="4294967295"/>
          </p:nvPr>
        </p:nvSpPr>
        <p:spPr>
          <a:xfrm>
            <a:off x="13994536" y="8626763"/>
            <a:ext cx="8967927" cy="2580441"/>
          </a:xfrm>
          <a:prstGeom prst="rect">
            <a:avLst/>
          </a:prstGeom>
        </p:spPr>
        <p:txBody>
          <a:bodyPr/>
          <a:lstStyle/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{ :board ...</a:t>
            </a:r>
            <a:br/>
            <a:r>
              <a:t>  :player ... }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1735180" y="2866847"/>
            <a:ext cx="8890001" cy="8744306"/>
            <a:chOff x="0" y="0"/>
            <a:chExt cx="8890000" cy="8744305"/>
          </a:xfrm>
        </p:grpSpPr>
        <p:sp>
          <p:nvSpPr>
            <p:cNvPr id="333" name="Shape 333"/>
            <p:cNvSpPr/>
            <p:nvPr/>
          </p:nvSpPr>
          <p:spPr>
            <a:xfrm>
              <a:off x="0" y="0"/>
              <a:ext cx="8890000" cy="8744306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56999" y="3212481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5" name="Shape 335"/>
            <p:cNvSpPr/>
            <p:nvPr/>
          </p:nvSpPr>
          <p:spPr>
            <a:xfrm rot="18900000">
              <a:off x="1411220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6" name="Shape 336"/>
            <p:cNvSpPr/>
            <p:nvPr/>
          </p:nvSpPr>
          <p:spPr>
            <a:xfrm rot="2700000">
              <a:off x="1411220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326628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8" name="Shape 338"/>
            <p:cNvSpPr/>
            <p:nvPr/>
          </p:nvSpPr>
          <p:spPr>
            <a:xfrm rot="18900000">
              <a:off x="4320508" y="287329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39" name="Shape 339"/>
            <p:cNvSpPr/>
            <p:nvPr/>
          </p:nvSpPr>
          <p:spPr>
            <a:xfrm rot="2700000">
              <a:off x="4320508" y="2827885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6201347" y="6104016"/>
              <a:ext cx="2331654" cy="2331654"/>
            </a:xfrm>
            <a:prstGeom prst="ellipse">
              <a:avLst/>
            </a:prstGeom>
            <a:noFill/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1" name="Shape 341"/>
            <p:cNvSpPr/>
            <p:nvPr/>
          </p:nvSpPr>
          <p:spPr>
            <a:xfrm rot="18900000">
              <a:off x="7255568" y="-13616"/>
              <a:ext cx="177801" cy="3055437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42" name="Shape 342"/>
            <p:cNvSpPr/>
            <p:nvPr/>
          </p:nvSpPr>
          <p:spPr>
            <a:xfrm rot="2700000">
              <a:off x="7255568" y="-59026"/>
              <a:ext cx="177801" cy="30554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Shape 346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Game</a:t>
            </a:r>
          </a:p>
        </p:txBody>
      </p:sp>
      <p:grpSp>
        <p:nvGrpSpPr>
          <p:cNvPr id="365" name="Group 365"/>
          <p:cNvGrpSpPr/>
          <p:nvPr/>
        </p:nvGrpSpPr>
        <p:grpSpPr>
          <a:xfrm>
            <a:off x="3048000" y="8509000"/>
            <a:ext cx="7884157" cy="3831307"/>
            <a:chOff x="0" y="0"/>
            <a:chExt cx="7884156" cy="3831306"/>
          </a:xfrm>
        </p:grpSpPr>
        <p:sp>
          <p:nvSpPr>
            <p:cNvPr id="347" name="Shape 347"/>
            <p:cNvSpPr/>
            <p:nvPr/>
          </p:nvSpPr>
          <p:spPr>
            <a:xfrm>
              <a:off x="0" y="41873"/>
              <a:ext cx="3810000" cy="374756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60" name="Group 360"/>
            <p:cNvGrpSpPr/>
            <p:nvPr/>
          </p:nvGrpSpPr>
          <p:grpSpPr>
            <a:xfrm>
              <a:off x="152999" y="126975"/>
              <a:ext cx="3504002" cy="3475757"/>
              <a:chOff x="0" y="0"/>
              <a:chExt cx="3504000" cy="3475756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0" y="1237247"/>
                <a:ext cx="999280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351" name="Group 351"/>
              <p:cNvGrpSpPr/>
              <p:nvPr/>
            </p:nvGrpSpPr>
            <p:grpSpPr>
              <a:xfrm>
                <a:off x="-1" y="-1"/>
                <a:ext cx="999281" cy="999281"/>
                <a:chOff x="0" y="0"/>
                <a:chExt cx="999279" cy="999279"/>
              </a:xfrm>
            </p:grpSpPr>
            <p:sp>
              <p:nvSpPr>
                <p:cNvPr id="349" name="Shape 349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350" name="Shape 350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352" name="Shape 352"/>
              <p:cNvSpPr/>
              <p:nvPr/>
            </p:nvSpPr>
            <p:spPr>
              <a:xfrm>
                <a:off x="1246837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355" name="Group 355"/>
              <p:cNvGrpSpPr/>
              <p:nvPr/>
            </p:nvGrpSpPr>
            <p:grpSpPr>
              <a:xfrm>
                <a:off x="1246837" y="1237247"/>
                <a:ext cx="999281" cy="999281"/>
                <a:chOff x="0" y="0"/>
                <a:chExt cx="999279" cy="999279"/>
              </a:xfrm>
            </p:grpSpPr>
            <p:sp>
              <p:nvSpPr>
                <p:cNvPr id="353" name="Shape 353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354" name="Shape 354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356" name="Shape 356"/>
              <p:cNvSpPr/>
              <p:nvPr/>
            </p:nvSpPr>
            <p:spPr>
              <a:xfrm>
                <a:off x="2504720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359" name="Group 359"/>
              <p:cNvGrpSpPr/>
              <p:nvPr/>
            </p:nvGrpSpPr>
            <p:grpSpPr>
              <a:xfrm>
                <a:off x="2504720" y="-1"/>
                <a:ext cx="999281" cy="999281"/>
                <a:chOff x="0" y="0"/>
                <a:chExt cx="999279" cy="999279"/>
              </a:xfrm>
            </p:grpSpPr>
            <p:sp>
              <p:nvSpPr>
                <p:cNvPr id="357" name="Shape 357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358" name="Shape 358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363" name="Group 363"/>
            <p:cNvGrpSpPr/>
            <p:nvPr/>
          </p:nvGrpSpPr>
          <p:grpSpPr>
            <a:xfrm>
              <a:off x="4483783" y="436044"/>
              <a:ext cx="2921001" cy="2921000"/>
              <a:chOff x="0" y="0"/>
              <a:chExt cx="2921000" cy="2920999"/>
            </a:xfrm>
          </p:grpSpPr>
          <p:sp>
            <p:nvSpPr>
              <p:cNvPr id="361" name="Shape 361"/>
              <p:cNvSpPr/>
              <p:nvPr/>
            </p:nvSpPr>
            <p:spPr>
              <a:xfrm rot="189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62" name="Shape 362"/>
              <p:cNvSpPr/>
              <p:nvPr/>
            </p:nvSpPr>
            <p:spPr>
              <a:xfrm rot="27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64" name="Shape 364"/>
            <p:cNvSpPr/>
            <p:nvPr/>
          </p:nvSpPr>
          <p:spPr>
            <a:xfrm>
              <a:off x="2564" y="0"/>
              <a:ext cx="7881593" cy="383130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4584700" y="5041900"/>
            <a:ext cx="6350000" cy="3061827"/>
            <a:chOff x="0" y="0"/>
            <a:chExt cx="6350000" cy="3061826"/>
          </a:xfrm>
        </p:grpSpPr>
        <p:sp>
          <p:nvSpPr>
            <p:cNvPr id="366" name="Shape 366"/>
            <p:cNvSpPr/>
            <p:nvPr/>
          </p:nvSpPr>
          <p:spPr>
            <a:xfrm>
              <a:off x="5299" y="24756"/>
              <a:ext cx="3062506" cy="3012315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128282" y="11285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70" name="Group 370"/>
            <p:cNvGrpSpPr/>
            <p:nvPr/>
          </p:nvGrpSpPr>
          <p:grpSpPr>
            <a:xfrm>
              <a:off x="128282" y="133994"/>
              <a:ext cx="803229" cy="803229"/>
              <a:chOff x="0" y="0"/>
              <a:chExt cx="803228" cy="803228"/>
            </a:xfrm>
          </p:grpSpPr>
          <p:sp>
            <p:nvSpPr>
              <p:cNvPr id="368" name="Shape 368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69" name="Shape 369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71" name="Shape 371"/>
            <p:cNvSpPr/>
            <p:nvPr/>
          </p:nvSpPr>
          <p:spPr>
            <a:xfrm>
              <a:off x="1130498" y="21246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74" name="Group 374"/>
            <p:cNvGrpSpPr/>
            <p:nvPr/>
          </p:nvGrpSpPr>
          <p:grpSpPr>
            <a:xfrm>
              <a:off x="1130498" y="1128503"/>
              <a:ext cx="803229" cy="803229"/>
              <a:chOff x="0" y="0"/>
              <a:chExt cx="803228" cy="803228"/>
            </a:xfrm>
          </p:grpSpPr>
          <p:sp>
            <p:nvSpPr>
              <p:cNvPr id="372" name="Shape 372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73" name="Shape 373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2141593" y="133994"/>
              <a:ext cx="803229" cy="803229"/>
              <a:chOff x="0" y="0"/>
              <a:chExt cx="803228" cy="803228"/>
            </a:xfrm>
          </p:grpSpPr>
          <p:sp>
            <p:nvSpPr>
              <p:cNvPr id="375" name="Shape 375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76" name="Shape 376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78" name="Shape 378"/>
            <p:cNvSpPr/>
            <p:nvPr/>
          </p:nvSpPr>
          <p:spPr>
            <a:xfrm>
              <a:off x="0" y="0"/>
              <a:ext cx="6350000" cy="306182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3558112" y="355994"/>
              <a:ext cx="2347921" cy="2347921"/>
            </a:xfrm>
            <a:prstGeom prst="ellipse">
              <a:avLst/>
            </a:prstGeom>
            <a:noFill/>
            <a:ln w="203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6096000" y="2286000"/>
            <a:ext cx="4826000" cy="2345196"/>
            <a:chOff x="0" y="0"/>
            <a:chExt cx="4825999" cy="2345195"/>
          </a:xfrm>
        </p:grpSpPr>
        <p:sp>
          <p:nvSpPr>
            <p:cNvPr id="381" name="Shape 381"/>
            <p:cNvSpPr/>
            <p:nvPr/>
          </p:nvSpPr>
          <p:spPr>
            <a:xfrm>
              <a:off x="0" y="25631"/>
              <a:ext cx="2332153" cy="229393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93653" y="835059"/>
              <a:ext cx="611673" cy="611673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85" name="Group 385"/>
            <p:cNvGrpSpPr/>
            <p:nvPr/>
          </p:nvGrpSpPr>
          <p:grpSpPr>
            <a:xfrm>
              <a:off x="93652" y="77723"/>
              <a:ext cx="611674" cy="611674"/>
              <a:chOff x="0" y="0"/>
              <a:chExt cx="611672" cy="611672"/>
            </a:xfrm>
          </p:grpSpPr>
          <p:sp>
            <p:nvSpPr>
              <p:cNvPr id="383" name="Shape 383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84" name="Shape 384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86" name="Shape 386"/>
            <p:cNvSpPr/>
            <p:nvPr/>
          </p:nvSpPr>
          <p:spPr>
            <a:xfrm>
              <a:off x="856859" y="1593608"/>
              <a:ext cx="611674" cy="611674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389" name="Group 389"/>
            <p:cNvGrpSpPr/>
            <p:nvPr/>
          </p:nvGrpSpPr>
          <p:grpSpPr>
            <a:xfrm>
              <a:off x="1626826" y="77723"/>
              <a:ext cx="611674" cy="611674"/>
              <a:chOff x="0" y="0"/>
              <a:chExt cx="611672" cy="611672"/>
            </a:xfrm>
          </p:grpSpPr>
          <p:sp>
            <p:nvSpPr>
              <p:cNvPr id="387" name="Shape 387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392" name="Group 392"/>
            <p:cNvGrpSpPr/>
            <p:nvPr/>
          </p:nvGrpSpPr>
          <p:grpSpPr>
            <a:xfrm>
              <a:off x="2744585" y="266908"/>
              <a:ext cx="1787985" cy="1787985"/>
              <a:chOff x="0" y="0"/>
              <a:chExt cx="1787984" cy="1787983"/>
            </a:xfrm>
          </p:grpSpPr>
          <p:sp>
            <p:nvSpPr>
              <p:cNvPr id="390" name="Shape 390"/>
              <p:cNvSpPr/>
              <p:nvPr/>
            </p:nvSpPr>
            <p:spPr>
              <a:xfrm rot="189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 rot="27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393" name="Shape 393"/>
            <p:cNvSpPr/>
            <p:nvPr/>
          </p:nvSpPr>
          <p:spPr>
            <a:xfrm>
              <a:off x="1569" y="0"/>
              <a:ext cx="4824431" cy="2345196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Shape 397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Game</a:t>
            </a:r>
          </a:p>
        </p:txBody>
      </p:sp>
      <p:grpSp>
        <p:nvGrpSpPr>
          <p:cNvPr id="416" name="Group 416"/>
          <p:cNvGrpSpPr/>
          <p:nvPr/>
        </p:nvGrpSpPr>
        <p:grpSpPr>
          <a:xfrm>
            <a:off x="3048000" y="8509000"/>
            <a:ext cx="7884157" cy="3831307"/>
            <a:chOff x="0" y="0"/>
            <a:chExt cx="7884156" cy="3831306"/>
          </a:xfrm>
        </p:grpSpPr>
        <p:sp>
          <p:nvSpPr>
            <p:cNvPr id="398" name="Shape 398"/>
            <p:cNvSpPr/>
            <p:nvPr/>
          </p:nvSpPr>
          <p:spPr>
            <a:xfrm>
              <a:off x="0" y="41873"/>
              <a:ext cx="3810000" cy="374756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11" name="Group 411"/>
            <p:cNvGrpSpPr/>
            <p:nvPr/>
          </p:nvGrpSpPr>
          <p:grpSpPr>
            <a:xfrm>
              <a:off x="152999" y="126975"/>
              <a:ext cx="3504002" cy="3475757"/>
              <a:chOff x="0" y="0"/>
              <a:chExt cx="3504000" cy="3475756"/>
            </a:xfrm>
          </p:grpSpPr>
          <p:sp>
            <p:nvSpPr>
              <p:cNvPr id="399" name="Shape 399"/>
              <p:cNvSpPr/>
              <p:nvPr/>
            </p:nvSpPr>
            <p:spPr>
              <a:xfrm>
                <a:off x="0" y="1237247"/>
                <a:ext cx="999280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402" name="Group 402"/>
              <p:cNvGrpSpPr/>
              <p:nvPr/>
            </p:nvGrpSpPr>
            <p:grpSpPr>
              <a:xfrm>
                <a:off x="-1" y="-1"/>
                <a:ext cx="999281" cy="999281"/>
                <a:chOff x="0" y="0"/>
                <a:chExt cx="999279" cy="999279"/>
              </a:xfrm>
            </p:grpSpPr>
            <p:sp>
              <p:nvSpPr>
                <p:cNvPr id="400" name="Shape 400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401" name="Shape 401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403" name="Shape 403"/>
              <p:cNvSpPr/>
              <p:nvPr/>
            </p:nvSpPr>
            <p:spPr>
              <a:xfrm>
                <a:off x="1246837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406" name="Group 406"/>
              <p:cNvGrpSpPr/>
              <p:nvPr/>
            </p:nvGrpSpPr>
            <p:grpSpPr>
              <a:xfrm>
                <a:off x="1246837" y="1237247"/>
                <a:ext cx="999281" cy="999281"/>
                <a:chOff x="0" y="0"/>
                <a:chExt cx="999279" cy="999279"/>
              </a:xfrm>
            </p:grpSpPr>
            <p:sp>
              <p:nvSpPr>
                <p:cNvPr id="404" name="Shape 404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405" name="Shape 405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407" name="Shape 407"/>
              <p:cNvSpPr/>
              <p:nvPr/>
            </p:nvSpPr>
            <p:spPr>
              <a:xfrm>
                <a:off x="2504720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410" name="Group 410"/>
              <p:cNvGrpSpPr/>
              <p:nvPr/>
            </p:nvGrpSpPr>
            <p:grpSpPr>
              <a:xfrm>
                <a:off x="2504720" y="-1"/>
                <a:ext cx="999281" cy="999281"/>
                <a:chOff x="0" y="0"/>
                <a:chExt cx="999279" cy="999279"/>
              </a:xfrm>
            </p:grpSpPr>
            <p:sp>
              <p:nvSpPr>
                <p:cNvPr id="408" name="Shape 408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409" name="Shape 409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414" name="Group 414"/>
            <p:cNvGrpSpPr/>
            <p:nvPr/>
          </p:nvGrpSpPr>
          <p:grpSpPr>
            <a:xfrm>
              <a:off x="4483783" y="436044"/>
              <a:ext cx="2921001" cy="2921000"/>
              <a:chOff x="0" y="0"/>
              <a:chExt cx="2921000" cy="2920999"/>
            </a:xfrm>
          </p:grpSpPr>
          <p:sp>
            <p:nvSpPr>
              <p:cNvPr id="412" name="Shape 412"/>
              <p:cNvSpPr/>
              <p:nvPr/>
            </p:nvSpPr>
            <p:spPr>
              <a:xfrm rot="189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13" name="Shape 413"/>
              <p:cNvSpPr/>
              <p:nvPr/>
            </p:nvSpPr>
            <p:spPr>
              <a:xfrm rot="27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415" name="Shape 415"/>
            <p:cNvSpPr/>
            <p:nvPr/>
          </p:nvSpPr>
          <p:spPr>
            <a:xfrm>
              <a:off x="2564" y="0"/>
              <a:ext cx="7881593" cy="383130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431" name="Group 431"/>
          <p:cNvGrpSpPr/>
          <p:nvPr/>
        </p:nvGrpSpPr>
        <p:grpSpPr>
          <a:xfrm>
            <a:off x="4584700" y="5041900"/>
            <a:ext cx="6350000" cy="3061827"/>
            <a:chOff x="0" y="0"/>
            <a:chExt cx="6350000" cy="3061826"/>
          </a:xfrm>
        </p:grpSpPr>
        <p:sp>
          <p:nvSpPr>
            <p:cNvPr id="417" name="Shape 417"/>
            <p:cNvSpPr/>
            <p:nvPr/>
          </p:nvSpPr>
          <p:spPr>
            <a:xfrm>
              <a:off x="5299" y="24756"/>
              <a:ext cx="3062506" cy="3012315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28282" y="11285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21" name="Group 421"/>
            <p:cNvGrpSpPr/>
            <p:nvPr/>
          </p:nvGrpSpPr>
          <p:grpSpPr>
            <a:xfrm>
              <a:off x="128282" y="133994"/>
              <a:ext cx="803229" cy="803229"/>
              <a:chOff x="0" y="0"/>
              <a:chExt cx="803228" cy="803228"/>
            </a:xfrm>
          </p:grpSpPr>
          <p:sp>
            <p:nvSpPr>
              <p:cNvPr id="419" name="Shape 419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20" name="Shape 420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422" name="Shape 422"/>
            <p:cNvSpPr/>
            <p:nvPr/>
          </p:nvSpPr>
          <p:spPr>
            <a:xfrm>
              <a:off x="1130498" y="21246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25" name="Group 425"/>
            <p:cNvGrpSpPr/>
            <p:nvPr/>
          </p:nvGrpSpPr>
          <p:grpSpPr>
            <a:xfrm>
              <a:off x="1130498" y="1128503"/>
              <a:ext cx="803229" cy="803229"/>
              <a:chOff x="0" y="0"/>
              <a:chExt cx="803228" cy="803228"/>
            </a:xfrm>
          </p:grpSpPr>
          <p:sp>
            <p:nvSpPr>
              <p:cNvPr id="423" name="Shape 423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>
              <a:off x="2141593" y="133994"/>
              <a:ext cx="803229" cy="803229"/>
              <a:chOff x="0" y="0"/>
              <a:chExt cx="803228" cy="803228"/>
            </a:xfrm>
          </p:grpSpPr>
          <p:sp>
            <p:nvSpPr>
              <p:cNvPr id="426" name="Shape 426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429" name="Shape 429"/>
            <p:cNvSpPr/>
            <p:nvPr/>
          </p:nvSpPr>
          <p:spPr>
            <a:xfrm>
              <a:off x="0" y="0"/>
              <a:ext cx="6350000" cy="306182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3558112" y="355994"/>
              <a:ext cx="2347921" cy="2347921"/>
            </a:xfrm>
            <a:prstGeom prst="ellipse">
              <a:avLst/>
            </a:prstGeom>
            <a:noFill/>
            <a:ln w="203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6096000" y="2286000"/>
            <a:ext cx="4826000" cy="2345196"/>
            <a:chOff x="0" y="0"/>
            <a:chExt cx="4825999" cy="2345195"/>
          </a:xfrm>
        </p:grpSpPr>
        <p:sp>
          <p:nvSpPr>
            <p:cNvPr id="432" name="Shape 432"/>
            <p:cNvSpPr/>
            <p:nvPr/>
          </p:nvSpPr>
          <p:spPr>
            <a:xfrm>
              <a:off x="0" y="25631"/>
              <a:ext cx="2332153" cy="229393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93653" y="835059"/>
              <a:ext cx="611673" cy="611673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36" name="Group 436"/>
            <p:cNvGrpSpPr/>
            <p:nvPr/>
          </p:nvGrpSpPr>
          <p:grpSpPr>
            <a:xfrm>
              <a:off x="93652" y="77723"/>
              <a:ext cx="611674" cy="611674"/>
              <a:chOff x="0" y="0"/>
              <a:chExt cx="611672" cy="611672"/>
            </a:xfrm>
          </p:grpSpPr>
          <p:sp>
            <p:nvSpPr>
              <p:cNvPr id="434" name="Shape 434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35" name="Shape 435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437" name="Shape 437"/>
            <p:cNvSpPr/>
            <p:nvPr/>
          </p:nvSpPr>
          <p:spPr>
            <a:xfrm>
              <a:off x="856859" y="1593608"/>
              <a:ext cx="611674" cy="611674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440" name="Group 440"/>
            <p:cNvGrpSpPr/>
            <p:nvPr/>
          </p:nvGrpSpPr>
          <p:grpSpPr>
            <a:xfrm>
              <a:off x="1626826" y="77723"/>
              <a:ext cx="611674" cy="611674"/>
              <a:chOff x="0" y="0"/>
              <a:chExt cx="611672" cy="611672"/>
            </a:xfrm>
          </p:grpSpPr>
          <p:sp>
            <p:nvSpPr>
              <p:cNvPr id="438" name="Shape 438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39" name="Shape 439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443" name="Group 443"/>
            <p:cNvGrpSpPr/>
            <p:nvPr/>
          </p:nvGrpSpPr>
          <p:grpSpPr>
            <a:xfrm>
              <a:off x="2744585" y="266908"/>
              <a:ext cx="1787985" cy="1787985"/>
              <a:chOff x="0" y="0"/>
              <a:chExt cx="1787984" cy="1787983"/>
            </a:xfrm>
          </p:grpSpPr>
          <p:sp>
            <p:nvSpPr>
              <p:cNvPr id="441" name="Shape 441"/>
              <p:cNvSpPr/>
              <p:nvPr/>
            </p:nvSpPr>
            <p:spPr>
              <a:xfrm rot="189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 rot="27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444" name="Shape 444"/>
            <p:cNvSpPr/>
            <p:nvPr/>
          </p:nvSpPr>
          <p:spPr>
            <a:xfrm>
              <a:off x="1569" y="0"/>
              <a:ext cx="4824431" cy="2345196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446" name="Shape 446"/>
          <p:cNvSpPr/>
          <p:nvPr>
            <p:ph type="body" sz="half" idx="4294967295"/>
          </p:nvPr>
        </p:nvSpPr>
        <p:spPr>
          <a:xfrm>
            <a:off x="12935203" y="2430849"/>
            <a:ext cx="9918720" cy="9895695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[ turn-0</a:t>
            </a:r>
          </a:p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 turn-1</a:t>
            </a:r>
          </a:p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 ...</a:t>
            </a:r>
          </a:p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 previous-turn</a:t>
            </a:r>
          </a:p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 current-turn 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" name="Shape 449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Design</a:t>
            </a:r>
          </a:p>
        </p:txBody>
      </p:sp>
      <p:sp>
        <p:nvSpPr>
          <p:cNvPr id="455" name="Shape 455"/>
          <p:cNvSpPr/>
          <p:nvPr/>
        </p:nvSpPr>
        <p:spPr>
          <a:xfrm>
            <a:off x="3195384" y="8696417"/>
            <a:ext cx="2420930" cy="2401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337" y="19254"/>
                  <a:pt x="137" y="12054"/>
                  <a:pt x="0" y="0"/>
                </a:cubicBezTo>
              </a:path>
            </a:pathLst>
          </a:custGeom>
          <a:ln w="1016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/>
        </p:nvSpPr>
        <p:spPr>
          <a:xfrm>
            <a:off x="5616322" y="10528797"/>
            <a:ext cx="426878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View</a:t>
            </a:r>
          </a:p>
        </p:txBody>
      </p:sp>
      <p:sp>
        <p:nvSpPr>
          <p:cNvPr id="452" name="Shape 452"/>
          <p:cNvSpPr/>
          <p:nvPr/>
        </p:nvSpPr>
        <p:spPr>
          <a:xfrm>
            <a:off x="5616322" y="2984500"/>
            <a:ext cx="426878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Model</a:t>
            </a:r>
          </a:p>
        </p:txBody>
      </p:sp>
      <p:sp>
        <p:nvSpPr>
          <p:cNvPr id="456" name="Shape 456"/>
          <p:cNvSpPr/>
          <p:nvPr/>
        </p:nvSpPr>
        <p:spPr>
          <a:xfrm>
            <a:off x="3191009" y="3556532"/>
            <a:ext cx="2425303" cy="248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7" h="21600" fill="norm" stroke="1" extrusionOk="0">
                <a:moveTo>
                  <a:pt x="37" y="21600"/>
                </a:moveTo>
                <a:cubicBezTo>
                  <a:pt x="-583" y="8712"/>
                  <a:pt x="6410" y="1512"/>
                  <a:pt x="21017" y="0"/>
                </a:cubicBezTo>
              </a:path>
            </a:pathLst>
          </a:custGeom>
          <a:ln w="1016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7" name="Shape 457"/>
          <p:cNvSpPr/>
          <p:nvPr/>
        </p:nvSpPr>
        <p:spPr>
          <a:xfrm>
            <a:off x="3195384" y="6039265"/>
            <a:ext cx="1" cy="2657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80" h="21600" fill="norm" stroke="1" extrusionOk="0">
                <a:moveTo>
                  <a:pt x="4320" y="21600"/>
                </a:moveTo>
                <a:cubicBezTo>
                  <a:pt x="-4320" y="14400"/>
                  <a:pt x="0" y="7200"/>
                  <a:pt x="17280" y="0"/>
                </a:cubicBezTo>
              </a:path>
            </a:pathLst>
          </a:custGeom>
          <a:ln w="1016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Shape 460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Design</a:t>
            </a:r>
          </a:p>
        </p:txBody>
      </p:sp>
      <p:grpSp>
        <p:nvGrpSpPr>
          <p:cNvPr id="468" name="Group 468"/>
          <p:cNvGrpSpPr/>
          <p:nvPr/>
        </p:nvGrpSpPr>
        <p:grpSpPr>
          <a:xfrm>
            <a:off x="1060990" y="2984500"/>
            <a:ext cx="8824121" cy="8814298"/>
            <a:chOff x="0" y="0"/>
            <a:chExt cx="8824120" cy="8814297"/>
          </a:xfrm>
        </p:grpSpPr>
        <p:cxnSp>
          <p:nvCxnSpPr>
            <p:cNvPr id="461" name="Connector 461"/>
            <p:cNvCxnSpPr>
              <a:stCxn id="462" idx="0"/>
              <a:endCxn id="464" idx="0"/>
            </p:cNvCxnSpPr>
            <p:nvPr/>
          </p:nvCxnSpPr>
          <p:spPr>
            <a:xfrm flipH="1" flipV="1">
              <a:off x="2134394" y="5711917"/>
              <a:ext cx="4555333" cy="2467381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  <p:sp>
          <p:nvSpPr>
            <p:cNvPr id="462" name="Shape 462"/>
            <p:cNvSpPr/>
            <p:nvPr/>
          </p:nvSpPr>
          <p:spPr>
            <a:xfrm>
              <a:off x="4555332" y="754429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View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4555332" y="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0" y="507691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???</a:t>
              </a:r>
            </a:p>
          </p:txBody>
        </p:sp>
        <p:sp>
          <p:nvSpPr>
            <p:cNvPr id="465" name="Shape 465"/>
            <p:cNvSpPr/>
            <p:nvPr/>
          </p:nvSpPr>
          <p:spPr>
            <a:xfrm>
              <a:off x="0" y="2419765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Hiccup</a:t>
              </a:r>
            </a:p>
          </p:txBody>
        </p:sp>
        <p:cxnSp>
          <p:nvCxnSpPr>
            <p:cNvPr id="466" name="Connector 466"/>
            <p:cNvCxnSpPr>
              <a:stCxn id="465" idx="0"/>
              <a:endCxn id="463" idx="0"/>
            </p:cNvCxnSpPr>
            <p:nvPr/>
          </p:nvCxnSpPr>
          <p:spPr>
            <a:xfrm flipV="1">
              <a:off x="2134394" y="635000"/>
              <a:ext cx="4555333" cy="2419766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67" name="Connector 467"/>
            <p:cNvCxnSpPr>
              <a:stCxn id="464" idx="0"/>
              <a:endCxn id="465" idx="0"/>
            </p:cNvCxnSpPr>
            <p:nvPr/>
          </p:nvCxnSpPr>
          <p:spPr>
            <a:xfrm flipV="1">
              <a:off x="2134394" y="3054765"/>
              <a:ext cx="1" cy="2657153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Live Code</a:t>
            </a:r>
          </a:p>
        </p:txBody>
      </p:sp>
      <p:sp>
        <p:nvSpPr>
          <p:cNvPr id="471" name="Shape 4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Shape 474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Reagent</a:t>
            </a:r>
          </a:p>
        </p:txBody>
      </p:sp>
      <p:sp>
        <p:nvSpPr>
          <p:cNvPr id="475" name="Shape 475"/>
          <p:cNvSpPr/>
          <p:nvPr/>
        </p:nvSpPr>
        <p:spPr>
          <a:xfrm>
            <a:off x="11470001" y="3009304"/>
            <a:ext cx="11407756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Surcouche sur React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Intégré dans le language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Pas de templating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1060990" y="2984500"/>
            <a:ext cx="8824121" cy="8814298"/>
            <a:chOff x="0" y="0"/>
            <a:chExt cx="8824120" cy="8814297"/>
          </a:xfrm>
        </p:grpSpPr>
        <p:cxnSp>
          <p:nvCxnSpPr>
            <p:cNvPr id="476" name="Connector 476"/>
            <p:cNvCxnSpPr>
              <a:stCxn id="477" idx="0"/>
              <a:endCxn id="479" idx="0"/>
            </p:cNvCxnSpPr>
            <p:nvPr/>
          </p:nvCxnSpPr>
          <p:spPr>
            <a:xfrm flipH="1" flipV="1">
              <a:off x="2134394" y="5711917"/>
              <a:ext cx="4555333" cy="2467381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  <p:sp>
          <p:nvSpPr>
            <p:cNvPr id="477" name="Shape 477"/>
            <p:cNvSpPr/>
            <p:nvPr/>
          </p:nvSpPr>
          <p:spPr>
            <a:xfrm>
              <a:off x="4555332" y="754429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View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4555332" y="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507691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Reagent</a:t>
              </a:r>
            </a:p>
          </p:txBody>
        </p:sp>
        <p:sp>
          <p:nvSpPr>
            <p:cNvPr id="480" name="Shape 480"/>
            <p:cNvSpPr/>
            <p:nvPr/>
          </p:nvSpPr>
          <p:spPr>
            <a:xfrm>
              <a:off x="0" y="2419765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Hiccup</a:t>
              </a:r>
            </a:p>
          </p:txBody>
        </p:sp>
        <p:cxnSp>
          <p:nvCxnSpPr>
            <p:cNvPr id="481" name="Connector 481"/>
            <p:cNvCxnSpPr>
              <a:stCxn id="480" idx="0"/>
              <a:endCxn id="478" idx="0"/>
            </p:cNvCxnSpPr>
            <p:nvPr/>
          </p:nvCxnSpPr>
          <p:spPr>
            <a:xfrm flipV="1">
              <a:off x="2134394" y="635000"/>
              <a:ext cx="4555333" cy="2419766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82" name="Connector 482"/>
            <p:cNvCxnSpPr>
              <a:stCxn id="479" idx="0"/>
              <a:endCxn id="480" idx="0"/>
            </p:cNvCxnSpPr>
            <p:nvPr/>
          </p:nvCxnSpPr>
          <p:spPr>
            <a:xfrm flipV="1">
              <a:off x="2134394" y="3054765"/>
              <a:ext cx="1" cy="2657153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Live Code</a:t>
            </a:r>
          </a:p>
        </p:txBody>
      </p:sp>
      <p:sp>
        <p:nvSpPr>
          <p:cNvPr id="486" name="Shape 4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+mj-lt"/>
                <a:ea typeface="+mj-ea"/>
                <a:cs typeface="+mj-cs"/>
                <a:sym typeface="Montserrat Regular"/>
              </a:defRPr>
            </a:pPr>
          </a:p>
        </p:txBody>
      </p:sp>
      <p:sp>
        <p:nvSpPr>
          <p:cNvPr id="244" name="Shape 244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anchor="ctr"/>
          <a:lstStyle/>
          <a:p>
            <a:pPr/>
            <a:r>
              <a:t>Protagonistes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12547334" y="4400202"/>
            <a:ext cx="9825113" cy="7139067"/>
            <a:chOff x="0" y="0"/>
            <a:chExt cx="9825111" cy="7139065"/>
          </a:xfrm>
        </p:grpSpPr>
        <p:sp>
          <p:nvSpPr>
            <p:cNvPr id="246" name="Shape 246"/>
            <p:cNvSpPr/>
            <p:nvPr/>
          </p:nvSpPr>
          <p:spPr>
            <a:xfrm>
              <a:off x="63500" y="63500"/>
              <a:ext cx="9698112" cy="7012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/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OBJECTIF</a:t>
              </a:r>
            </a:p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Live Coder</a:t>
              </a:r>
            </a:p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Ne pas se planter</a:t>
              </a:r>
            </a:p>
          </p:txBody>
        </p:sp>
        <p:pic>
          <p:nvPicPr>
            <p:cNvPr id="24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25112" cy="7139066"/>
            </a:xfrm>
            <a:prstGeom prst="rect">
              <a:avLst/>
            </a:prstGeom>
            <a:effectLst/>
          </p:spPr>
        </p:pic>
      </p:grpSp>
      <p:sp>
        <p:nvSpPr>
          <p:cNvPr id="248" name="Shape 248"/>
          <p:cNvSpPr/>
          <p:nvPr/>
        </p:nvSpPr>
        <p:spPr>
          <a:xfrm>
            <a:off x="2137569" y="3549539"/>
            <a:ext cx="9698112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2" algn="l">
              <a:spcBef>
                <a:spcPts val="5900"/>
              </a:spcBef>
              <a:defRPr sz="7200"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6 ans à Murex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C++ le jour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Haskell &amp; Clojure</a:t>
            </a:r>
          </a:p>
        </p:txBody>
      </p:sp>
      <p:sp>
        <p:nvSpPr>
          <p:cNvPr id="249" name="Shape 249"/>
          <p:cNvSpPr/>
          <p:nvPr/>
        </p:nvSpPr>
        <p:spPr>
          <a:xfrm>
            <a:off x="12019087" y="13019484"/>
            <a:ext cx="327966" cy="48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2200">
                <a:latin typeface="+mj-lt"/>
                <a:ea typeface="+mj-ea"/>
                <a:cs typeface="+mj-cs"/>
                <a:sym typeface="Montserrat Regular"/>
              </a:defRPr>
            </a:pPr>
            <a:fld id="{86CB4B4D-7CA3-9044-876B-883B54F8677D}" type="slidenum"/>
            <a:r>
              <a:t>￼</a:t>
            </a:r>
          </a:p>
        </p:txBody>
      </p:sp>
      <p:sp>
        <p:nvSpPr>
          <p:cNvPr id="250" name="Shape 250"/>
          <p:cNvSpPr/>
          <p:nvPr/>
        </p:nvSpPr>
        <p:spPr>
          <a:xfrm>
            <a:off x="2137569" y="3689239"/>
            <a:ext cx="9698112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2" algn="l">
              <a:spcBef>
                <a:spcPts val="5900"/>
              </a:spcBef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QUENTIN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489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Design</a:t>
            </a:r>
          </a:p>
        </p:txBody>
      </p:sp>
      <p:grpSp>
        <p:nvGrpSpPr>
          <p:cNvPr id="500" name="Group 500"/>
          <p:cNvGrpSpPr/>
          <p:nvPr/>
        </p:nvGrpSpPr>
        <p:grpSpPr>
          <a:xfrm>
            <a:off x="1060990" y="2984500"/>
            <a:ext cx="13304204" cy="8814298"/>
            <a:chOff x="0" y="0"/>
            <a:chExt cx="13304203" cy="8814297"/>
          </a:xfrm>
        </p:grpSpPr>
        <p:cxnSp>
          <p:nvCxnSpPr>
            <p:cNvPr id="490" name="Connector 490"/>
            <p:cNvCxnSpPr>
              <a:stCxn id="491" idx="0"/>
              <a:endCxn id="493" idx="0"/>
            </p:cNvCxnSpPr>
            <p:nvPr/>
          </p:nvCxnSpPr>
          <p:spPr>
            <a:xfrm flipH="1" flipV="1">
              <a:off x="2134394" y="5711917"/>
              <a:ext cx="4555333" cy="2467381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  <p:sp>
          <p:nvSpPr>
            <p:cNvPr id="491" name="Shape 491"/>
            <p:cNvSpPr/>
            <p:nvPr/>
          </p:nvSpPr>
          <p:spPr>
            <a:xfrm>
              <a:off x="4555332" y="754429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View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4555332" y="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0" y="507691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Reagent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2419765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Hiccup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9035415" y="381000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Logic</a:t>
              </a:r>
            </a:p>
          </p:txBody>
        </p:sp>
        <p:cxnSp>
          <p:nvCxnSpPr>
            <p:cNvPr id="496" name="Connector 496"/>
            <p:cNvCxnSpPr>
              <a:stCxn id="494" idx="0"/>
              <a:endCxn id="492" idx="0"/>
            </p:cNvCxnSpPr>
            <p:nvPr/>
          </p:nvCxnSpPr>
          <p:spPr>
            <a:xfrm flipV="1">
              <a:off x="2134394" y="635000"/>
              <a:ext cx="4555333" cy="2419766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97" name="Connector 497"/>
            <p:cNvCxnSpPr>
              <a:stCxn id="491" idx="0"/>
              <a:endCxn id="495" idx="0"/>
            </p:cNvCxnSpPr>
            <p:nvPr/>
          </p:nvCxnSpPr>
          <p:spPr>
            <a:xfrm flipV="1">
              <a:off x="6689726" y="4445000"/>
              <a:ext cx="4480084" cy="3734298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</p:cxnSp>
        <p:cxnSp>
          <p:nvCxnSpPr>
            <p:cNvPr id="498" name="Connector 498"/>
            <p:cNvCxnSpPr>
              <a:stCxn id="492" idx="0"/>
              <a:endCxn id="495" idx="0"/>
            </p:cNvCxnSpPr>
            <p:nvPr/>
          </p:nvCxnSpPr>
          <p:spPr>
            <a:xfrm>
              <a:off x="6689726" y="635000"/>
              <a:ext cx="4480084" cy="3810000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99" name="Connector 499"/>
            <p:cNvCxnSpPr>
              <a:stCxn id="493" idx="0"/>
              <a:endCxn id="494" idx="0"/>
            </p:cNvCxnSpPr>
            <p:nvPr/>
          </p:nvCxnSpPr>
          <p:spPr>
            <a:xfrm flipV="1">
              <a:off x="2134394" y="3054765"/>
              <a:ext cx="1" cy="2657153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Shape 503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Design</a:t>
            </a:r>
          </a:p>
        </p:txBody>
      </p:sp>
      <p:grpSp>
        <p:nvGrpSpPr>
          <p:cNvPr id="514" name="Group 514"/>
          <p:cNvGrpSpPr/>
          <p:nvPr/>
        </p:nvGrpSpPr>
        <p:grpSpPr>
          <a:xfrm>
            <a:off x="1060990" y="2984500"/>
            <a:ext cx="13304204" cy="8814298"/>
            <a:chOff x="0" y="0"/>
            <a:chExt cx="13304203" cy="8814297"/>
          </a:xfrm>
        </p:grpSpPr>
        <p:cxnSp>
          <p:nvCxnSpPr>
            <p:cNvPr id="504" name="Connector 504"/>
            <p:cNvCxnSpPr>
              <a:stCxn id="505" idx="0"/>
              <a:endCxn id="507" idx="0"/>
            </p:cNvCxnSpPr>
            <p:nvPr/>
          </p:nvCxnSpPr>
          <p:spPr>
            <a:xfrm flipH="1" flipV="1">
              <a:off x="2134394" y="5711917"/>
              <a:ext cx="4555333" cy="2467381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  <p:sp>
          <p:nvSpPr>
            <p:cNvPr id="505" name="Shape 505"/>
            <p:cNvSpPr/>
            <p:nvPr/>
          </p:nvSpPr>
          <p:spPr>
            <a:xfrm>
              <a:off x="4555332" y="754429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View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4555332" y="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507" name="Shape 507"/>
            <p:cNvSpPr/>
            <p:nvPr/>
          </p:nvSpPr>
          <p:spPr>
            <a:xfrm>
              <a:off x="0" y="507691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Reagent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0" y="2419765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Hiccup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9035415" y="381000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Logic</a:t>
              </a:r>
            </a:p>
          </p:txBody>
        </p:sp>
        <p:cxnSp>
          <p:nvCxnSpPr>
            <p:cNvPr id="510" name="Connector 510"/>
            <p:cNvCxnSpPr>
              <a:stCxn id="508" idx="0"/>
              <a:endCxn id="506" idx="0"/>
            </p:cNvCxnSpPr>
            <p:nvPr/>
          </p:nvCxnSpPr>
          <p:spPr>
            <a:xfrm flipV="1">
              <a:off x="2134394" y="635000"/>
              <a:ext cx="4555333" cy="2419766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11" name="Connector 511"/>
            <p:cNvCxnSpPr>
              <a:stCxn id="505" idx="0"/>
              <a:endCxn id="509" idx="0"/>
            </p:cNvCxnSpPr>
            <p:nvPr/>
          </p:nvCxnSpPr>
          <p:spPr>
            <a:xfrm flipV="1">
              <a:off x="6689726" y="4445000"/>
              <a:ext cx="4480084" cy="3734298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</p:cxnSp>
        <p:cxnSp>
          <p:nvCxnSpPr>
            <p:cNvPr id="512" name="Connector 512"/>
            <p:cNvCxnSpPr>
              <a:stCxn id="506" idx="0"/>
              <a:endCxn id="509" idx="0"/>
            </p:cNvCxnSpPr>
            <p:nvPr/>
          </p:nvCxnSpPr>
          <p:spPr>
            <a:xfrm>
              <a:off x="6689726" y="635000"/>
              <a:ext cx="4480084" cy="3810000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13" name="Connector 513"/>
            <p:cNvCxnSpPr>
              <a:stCxn id="507" idx="0"/>
              <a:endCxn id="508" idx="0"/>
            </p:cNvCxnSpPr>
            <p:nvPr/>
          </p:nvCxnSpPr>
          <p:spPr>
            <a:xfrm flipV="1">
              <a:off x="2134394" y="3054765"/>
              <a:ext cx="1" cy="2657153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</p:grpSp>
      <p:sp>
        <p:nvSpPr>
          <p:cNvPr id="515" name="Shape 515"/>
          <p:cNvSpPr/>
          <p:nvPr/>
        </p:nvSpPr>
        <p:spPr>
          <a:xfrm>
            <a:off x="14773368" y="3009304"/>
            <a:ext cx="8727416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72239">
              <a:spcBef>
                <a:spcPts val="5500"/>
              </a:spcBef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Modèle</a:t>
            </a:r>
          </a:p>
          <a:p>
            <a:pPr defTabSz="772239">
              <a:spcBef>
                <a:spcPts val="5500"/>
              </a:spcBef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+</a:t>
            </a:r>
          </a:p>
          <a:p>
            <a:pPr defTabSz="772239">
              <a:spcBef>
                <a:spcPts val="5500"/>
              </a:spcBef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Evènement</a:t>
            </a:r>
          </a:p>
          <a:p>
            <a:pPr defTabSz="772239">
              <a:spcBef>
                <a:spcPts val="5500"/>
              </a:spcBef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=</a:t>
            </a:r>
          </a:p>
          <a:p>
            <a:pPr defTabSz="772239">
              <a:spcBef>
                <a:spcPts val="5500"/>
              </a:spcBef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Nouveau modèle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Shape 518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Handling events</a:t>
            </a:r>
          </a:p>
        </p:txBody>
      </p:sp>
      <p:sp>
        <p:nvSpPr>
          <p:cNvPr id="519" name="Shape 519"/>
          <p:cNvSpPr/>
          <p:nvPr/>
        </p:nvSpPr>
        <p:spPr>
          <a:xfrm>
            <a:off x="1398516" y="6437009"/>
            <a:ext cx="7902839" cy="1752296"/>
          </a:xfrm>
          <a:prstGeom prst="roundRect">
            <a:avLst>
              <a:gd name="adj" fmla="val 1087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200"/>
            </a:lvl1pPr>
          </a:lstStyle>
          <a:p>
            <a:pPr/>
            <a:r>
              <a:t>new-game</a:t>
            </a:r>
          </a:p>
        </p:txBody>
      </p:sp>
      <p:sp>
        <p:nvSpPr>
          <p:cNvPr id="520" name="Shape 520"/>
          <p:cNvSpPr/>
          <p:nvPr/>
        </p:nvSpPr>
        <p:spPr>
          <a:xfrm>
            <a:off x="15122571" y="6437009"/>
            <a:ext cx="7902839" cy="1752296"/>
          </a:xfrm>
          <a:prstGeom prst="roundRect">
            <a:avLst>
              <a:gd name="adj" fmla="val 1087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200"/>
            </a:lvl1pPr>
          </a:lstStyle>
          <a:p>
            <a:pPr/>
            <a:r>
              <a:t>play-move</a:t>
            </a:r>
          </a:p>
        </p:txBody>
      </p:sp>
      <p:sp>
        <p:nvSpPr>
          <p:cNvPr id="521" name="Shape 521"/>
          <p:cNvSpPr/>
          <p:nvPr/>
        </p:nvSpPr>
        <p:spPr>
          <a:xfrm>
            <a:off x="1398516" y="9467047"/>
            <a:ext cx="7902839" cy="1752296"/>
          </a:xfrm>
          <a:prstGeom prst="roundRect">
            <a:avLst>
              <a:gd name="adj" fmla="val 1087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200"/>
            </a:lvl1pPr>
          </a:lstStyle>
          <a:p>
            <a:pPr/>
            <a:r>
              <a:t>undo-last-move</a:t>
            </a:r>
          </a:p>
        </p:txBody>
      </p:sp>
      <p:sp>
        <p:nvSpPr>
          <p:cNvPr id="522" name="Shape 522"/>
          <p:cNvSpPr/>
          <p:nvPr/>
        </p:nvSpPr>
        <p:spPr>
          <a:xfrm>
            <a:off x="15122571" y="9467047"/>
            <a:ext cx="7902839" cy="1752296"/>
          </a:xfrm>
          <a:prstGeom prst="roundRect">
            <a:avLst>
              <a:gd name="adj" fmla="val 1087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200"/>
            </a:lvl1pPr>
          </a:lstStyle>
          <a:p>
            <a:pPr/>
            <a:r>
              <a:t>next-turn</a:t>
            </a:r>
          </a:p>
        </p:txBody>
      </p:sp>
      <p:cxnSp>
        <p:nvCxnSpPr>
          <p:cNvPr id="523" name="Connector 523"/>
          <p:cNvCxnSpPr>
            <a:stCxn id="519" idx="0"/>
            <a:endCxn id="527" idx="0"/>
          </p:cNvCxnSpPr>
          <p:nvPr/>
        </p:nvCxnSpPr>
        <p:spPr>
          <a:xfrm flipV="1">
            <a:off x="5349935" y="3775117"/>
            <a:ext cx="6842065" cy="3538040"/>
          </a:xfrm>
          <a:prstGeom prst="straightConnector1">
            <a:avLst/>
          </a:prstGeom>
          <a:ln w="127000">
            <a:solidFill>
              <a:srgbClr val="FFFFFF"/>
            </a:solidFill>
            <a:miter lim="400000"/>
            <a:headEnd type="triangle"/>
          </a:ln>
        </p:spPr>
      </p:cxnSp>
      <p:cxnSp>
        <p:nvCxnSpPr>
          <p:cNvPr id="524" name="Connector 524"/>
          <p:cNvCxnSpPr>
            <a:stCxn id="521" idx="0"/>
            <a:endCxn id="527" idx="0"/>
          </p:cNvCxnSpPr>
          <p:nvPr/>
        </p:nvCxnSpPr>
        <p:spPr>
          <a:xfrm flipV="1">
            <a:off x="5349935" y="3775117"/>
            <a:ext cx="6842065" cy="6568079"/>
          </a:xfrm>
          <a:prstGeom prst="straightConnector1">
            <a:avLst/>
          </a:prstGeom>
          <a:ln w="127000">
            <a:solidFill>
              <a:srgbClr val="FFFFFF"/>
            </a:solidFill>
            <a:miter lim="400000"/>
            <a:headEnd type="triangle"/>
          </a:ln>
        </p:spPr>
      </p:cxnSp>
      <p:cxnSp>
        <p:nvCxnSpPr>
          <p:cNvPr id="525" name="Connector 525"/>
          <p:cNvCxnSpPr>
            <a:stCxn id="520" idx="0"/>
            <a:endCxn id="527" idx="0"/>
          </p:cNvCxnSpPr>
          <p:nvPr/>
        </p:nvCxnSpPr>
        <p:spPr>
          <a:xfrm flipH="1" flipV="1">
            <a:off x="12191999" y="3775117"/>
            <a:ext cx="6881992" cy="3538040"/>
          </a:xfrm>
          <a:prstGeom prst="straightConnector1">
            <a:avLst/>
          </a:prstGeom>
          <a:ln w="127000">
            <a:solidFill>
              <a:srgbClr val="FFFFFF"/>
            </a:solidFill>
            <a:miter lim="400000"/>
            <a:headEnd type="triangle"/>
          </a:ln>
        </p:spPr>
      </p:cxnSp>
      <p:cxnSp>
        <p:nvCxnSpPr>
          <p:cNvPr id="526" name="Connector 526"/>
          <p:cNvCxnSpPr>
            <a:stCxn id="522" idx="0"/>
            <a:endCxn id="520" idx="0"/>
          </p:cNvCxnSpPr>
          <p:nvPr/>
        </p:nvCxnSpPr>
        <p:spPr>
          <a:xfrm flipV="1">
            <a:off x="19073990" y="7313156"/>
            <a:ext cx="1" cy="3030040"/>
          </a:xfrm>
          <a:prstGeom prst="straightConnector1">
            <a:avLst/>
          </a:prstGeom>
          <a:ln w="127000">
            <a:solidFill>
              <a:srgbClr val="FFFFFF"/>
            </a:solidFill>
            <a:miter lim="400000"/>
            <a:headEnd type="triangle"/>
          </a:ln>
        </p:spPr>
      </p:cxnSp>
      <p:sp>
        <p:nvSpPr>
          <p:cNvPr id="527" name="Shape 527"/>
          <p:cNvSpPr/>
          <p:nvPr/>
        </p:nvSpPr>
        <p:spPr>
          <a:xfrm>
            <a:off x="8240580" y="2898970"/>
            <a:ext cx="7902839" cy="1752296"/>
          </a:xfrm>
          <a:prstGeom prst="roundRect">
            <a:avLst>
              <a:gd name="adj" fmla="val 10871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200"/>
            </a:lvl1pPr>
          </a:lstStyle>
          <a:p>
            <a:pPr/>
            <a:r>
              <a:t>handle-event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Live Code</a:t>
            </a:r>
          </a:p>
        </p:txBody>
      </p:sp>
      <p:sp>
        <p:nvSpPr>
          <p:cNvPr id="530" name="Shape 5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1735180" y="2866847"/>
            <a:ext cx="8890001" cy="8744306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33" name="Shape 5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4" name="Shape 534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Conditions de victoire</a:t>
            </a:r>
          </a:p>
        </p:txBody>
      </p:sp>
      <p:sp>
        <p:nvSpPr>
          <p:cNvPr id="535" name="Shape 535"/>
          <p:cNvSpPr/>
          <p:nvPr/>
        </p:nvSpPr>
        <p:spPr>
          <a:xfrm>
            <a:off x="2092180" y="6079328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36" name="Shape 536"/>
          <p:cNvSpPr/>
          <p:nvPr/>
        </p:nvSpPr>
        <p:spPr>
          <a:xfrm rot="18900000">
            <a:off x="3146401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37" name="Shape 537"/>
          <p:cNvSpPr/>
          <p:nvPr/>
        </p:nvSpPr>
        <p:spPr>
          <a:xfrm rot="2700000">
            <a:off x="3146401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38" name="Shape 538"/>
          <p:cNvSpPr/>
          <p:nvPr/>
        </p:nvSpPr>
        <p:spPr>
          <a:xfrm>
            <a:off x="500146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39" name="Shape 539"/>
          <p:cNvSpPr/>
          <p:nvPr/>
        </p:nvSpPr>
        <p:spPr>
          <a:xfrm rot="18900000">
            <a:off x="6055689" y="5740142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0" name="Shape 540"/>
          <p:cNvSpPr/>
          <p:nvPr/>
        </p:nvSpPr>
        <p:spPr>
          <a:xfrm rot="2700000">
            <a:off x="6055689" y="56947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1" name="Shape 541"/>
          <p:cNvSpPr/>
          <p:nvPr/>
        </p:nvSpPr>
        <p:spPr>
          <a:xfrm>
            <a:off x="793652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2" name="Shape 542"/>
          <p:cNvSpPr/>
          <p:nvPr/>
        </p:nvSpPr>
        <p:spPr>
          <a:xfrm rot="18900000">
            <a:off x="8990749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3" name="Shape 543"/>
          <p:cNvSpPr/>
          <p:nvPr/>
        </p:nvSpPr>
        <p:spPr>
          <a:xfrm rot="2700000">
            <a:off x="8990749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1689100" y="8770160"/>
            <a:ext cx="8966200" cy="2805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6" name="Shape 546"/>
          <p:cNvSpPr/>
          <p:nvPr/>
        </p:nvSpPr>
        <p:spPr>
          <a:xfrm>
            <a:off x="1690945" y="5874560"/>
            <a:ext cx="8966201" cy="26947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7" name="Shape 547"/>
          <p:cNvSpPr/>
          <p:nvPr/>
        </p:nvSpPr>
        <p:spPr>
          <a:xfrm>
            <a:off x="1689100" y="2881281"/>
            <a:ext cx="8966200" cy="2805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48" name="Shape 5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9" name="Shape 549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Conditions de victoire</a:t>
            </a:r>
          </a:p>
        </p:txBody>
      </p:sp>
      <p:sp>
        <p:nvSpPr>
          <p:cNvPr id="550" name="Shape 550"/>
          <p:cNvSpPr/>
          <p:nvPr/>
        </p:nvSpPr>
        <p:spPr>
          <a:xfrm>
            <a:off x="2092180" y="6079328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1" name="Shape 551"/>
          <p:cNvSpPr/>
          <p:nvPr/>
        </p:nvSpPr>
        <p:spPr>
          <a:xfrm rot="18900000">
            <a:off x="3146401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2" name="Shape 552"/>
          <p:cNvSpPr/>
          <p:nvPr/>
        </p:nvSpPr>
        <p:spPr>
          <a:xfrm rot="2700000">
            <a:off x="3146401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3" name="Shape 553"/>
          <p:cNvSpPr/>
          <p:nvPr/>
        </p:nvSpPr>
        <p:spPr>
          <a:xfrm>
            <a:off x="500146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4" name="Shape 554"/>
          <p:cNvSpPr/>
          <p:nvPr/>
        </p:nvSpPr>
        <p:spPr>
          <a:xfrm rot="18900000">
            <a:off x="6055689" y="5740142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5" name="Shape 555"/>
          <p:cNvSpPr/>
          <p:nvPr/>
        </p:nvSpPr>
        <p:spPr>
          <a:xfrm rot="2700000">
            <a:off x="6055689" y="56947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6" name="Shape 556"/>
          <p:cNvSpPr/>
          <p:nvPr/>
        </p:nvSpPr>
        <p:spPr>
          <a:xfrm>
            <a:off x="793652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7" name="Shape 557"/>
          <p:cNvSpPr/>
          <p:nvPr/>
        </p:nvSpPr>
        <p:spPr>
          <a:xfrm rot="18900000">
            <a:off x="8990749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8" name="Shape 558"/>
          <p:cNvSpPr/>
          <p:nvPr/>
        </p:nvSpPr>
        <p:spPr>
          <a:xfrm rot="2700000">
            <a:off x="8990749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59" name="Shape 559"/>
          <p:cNvSpPr/>
          <p:nvPr>
            <p:ph type="body" sz="quarter" idx="4294967295"/>
          </p:nvPr>
        </p:nvSpPr>
        <p:spPr>
          <a:xfrm>
            <a:off x="12267927" y="4322843"/>
            <a:ext cx="10992344" cy="5772744"/>
          </a:xfrm>
          <a:prstGeom prst="rect">
            <a:avLst/>
          </a:prstGeom>
        </p:spPr>
        <p:txBody>
          <a:bodyPr/>
          <a:lstStyle/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0] [0 1] [0 2]]</a:t>
            </a: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[[1 0] [1 1] [1 2]]</a:t>
            </a: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[[2 0] [2 1] [2 2]]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1739900" y="2870200"/>
            <a:ext cx="2917876" cy="8750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2" name="Shape 562"/>
          <p:cNvSpPr/>
          <p:nvPr/>
        </p:nvSpPr>
        <p:spPr>
          <a:xfrm>
            <a:off x="4819338" y="2870200"/>
            <a:ext cx="2768601" cy="8750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3" name="Shape 563"/>
          <p:cNvSpPr/>
          <p:nvPr/>
        </p:nvSpPr>
        <p:spPr>
          <a:xfrm>
            <a:off x="7745679" y="2870200"/>
            <a:ext cx="2917877" cy="8750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4" name="Shape 5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565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Conditions de victoire</a:t>
            </a:r>
          </a:p>
        </p:txBody>
      </p:sp>
      <p:sp>
        <p:nvSpPr>
          <p:cNvPr id="566" name="Shape 566"/>
          <p:cNvSpPr/>
          <p:nvPr/>
        </p:nvSpPr>
        <p:spPr>
          <a:xfrm>
            <a:off x="2092180" y="6079328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7" name="Shape 567"/>
          <p:cNvSpPr/>
          <p:nvPr/>
        </p:nvSpPr>
        <p:spPr>
          <a:xfrm rot="18900000">
            <a:off x="3146401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8" name="Shape 568"/>
          <p:cNvSpPr/>
          <p:nvPr/>
        </p:nvSpPr>
        <p:spPr>
          <a:xfrm rot="2700000">
            <a:off x="3146401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69" name="Shape 569"/>
          <p:cNvSpPr/>
          <p:nvPr/>
        </p:nvSpPr>
        <p:spPr>
          <a:xfrm>
            <a:off x="500146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0" name="Shape 570"/>
          <p:cNvSpPr/>
          <p:nvPr/>
        </p:nvSpPr>
        <p:spPr>
          <a:xfrm rot="18900000">
            <a:off x="6055689" y="5740142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1" name="Shape 571"/>
          <p:cNvSpPr/>
          <p:nvPr/>
        </p:nvSpPr>
        <p:spPr>
          <a:xfrm rot="2700000">
            <a:off x="6055689" y="56947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2" name="Shape 572"/>
          <p:cNvSpPr/>
          <p:nvPr/>
        </p:nvSpPr>
        <p:spPr>
          <a:xfrm>
            <a:off x="793652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3" name="Shape 573"/>
          <p:cNvSpPr/>
          <p:nvPr/>
        </p:nvSpPr>
        <p:spPr>
          <a:xfrm rot="18900000">
            <a:off x="8990749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4" name="Shape 574"/>
          <p:cNvSpPr/>
          <p:nvPr/>
        </p:nvSpPr>
        <p:spPr>
          <a:xfrm rot="2700000">
            <a:off x="8990749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5" name="Shape 575"/>
          <p:cNvSpPr/>
          <p:nvPr>
            <p:ph type="body" sz="quarter" idx="4294967295"/>
          </p:nvPr>
        </p:nvSpPr>
        <p:spPr>
          <a:xfrm>
            <a:off x="12267927" y="4322843"/>
            <a:ext cx="10992344" cy="5772744"/>
          </a:xfrm>
          <a:prstGeom prst="rect">
            <a:avLst/>
          </a:prstGeom>
        </p:spPr>
        <p:txBody>
          <a:bodyPr/>
          <a:lstStyle/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0] [1 0] [2 0]]</a:t>
            </a: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1] [1 1] [2 1]]</a:t>
            </a: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2] [1 2] [2 2]]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7705355" y="3033610"/>
            <a:ext cx="2794001" cy="2694679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8" name="Shape 578"/>
          <p:cNvSpPr/>
          <p:nvPr/>
        </p:nvSpPr>
        <p:spPr>
          <a:xfrm>
            <a:off x="7705355" y="8789351"/>
            <a:ext cx="2794001" cy="2694679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79" name="Shape 579"/>
          <p:cNvSpPr/>
          <p:nvPr/>
        </p:nvSpPr>
        <p:spPr>
          <a:xfrm>
            <a:off x="4770294" y="5875110"/>
            <a:ext cx="2794001" cy="2694679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0" name="Shape 580"/>
          <p:cNvSpPr/>
          <p:nvPr/>
        </p:nvSpPr>
        <p:spPr>
          <a:xfrm>
            <a:off x="1838301" y="2988200"/>
            <a:ext cx="2794001" cy="2694679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Shape 582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Conditions de victoire</a:t>
            </a:r>
          </a:p>
        </p:txBody>
      </p:sp>
      <p:sp>
        <p:nvSpPr>
          <p:cNvPr id="583" name="Shape 583"/>
          <p:cNvSpPr/>
          <p:nvPr/>
        </p:nvSpPr>
        <p:spPr>
          <a:xfrm>
            <a:off x="2092180" y="6079328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4" name="Shape 584"/>
          <p:cNvSpPr/>
          <p:nvPr/>
        </p:nvSpPr>
        <p:spPr>
          <a:xfrm rot="18900000">
            <a:off x="3146401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5" name="Shape 585"/>
          <p:cNvSpPr/>
          <p:nvPr/>
        </p:nvSpPr>
        <p:spPr>
          <a:xfrm rot="2700000">
            <a:off x="3146401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6" name="Shape 586"/>
          <p:cNvSpPr/>
          <p:nvPr/>
        </p:nvSpPr>
        <p:spPr>
          <a:xfrm>
            <a:off x="500146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7" name="Shape 587"/>
          <p:cNvSpPr/>
          <p:nvPr/>
        </p:nvSpPr>
        <p:spPr>
          <a:xfrm rot="18900000">
            <a:off x="6055689" y="5740142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8" name="Shape 588"/>
          <p:cNvSpPr/>
          <p:nvPr/>
        </p:nvSpPr>
        <p:spPr>
          <a:xfrm rot="2700000">
            <a:off x="6055689" y="56947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89" name="Shape 589"/>
          <p:cNvSpPr/>
          <p:nvPr/>
        </p:nvSpPr>
        <p:spPr>
          <a:xfrm>
            <a:off x="7936528" y="8970863"/>
            <a:ext cx="2331654" cy="2331654"/>
          </a:xfrm>
          <a:prstGeom prst="ellipse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90" name="Shape 590"/>
          <p:cNvSpPr/>
          <p:nvPr/>
        </p:nvSpPr>
        <p:spPr>
          <a:xfrm rot="18900000">
            <a:off x="8990749" y="2853232"/>
            <a:ext cx="177801" cy="3055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91" name="Shape 591"/>
          <p:cNvSpPr/>
          <p:nvPr/>
        </p:nvSpPr>
        <p:spPr>
          <a:xfrm rot="2700000">
            <a:off x="8990749" y="2807821"/>
            <a:ext cx="177801" cy="30554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92" name="Shape 592"/>
          <p:cNvSpPr/>
          <p:nvPr/>
        </p:nvSpPr>
        <p:spPr>
          <a:xfrm>
            <a:off x="1838301" y="8812055"/>
            <a:ext cx="2794001" cy="2694680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93" name="Shape 593"/>
          <p:cNvSpPr/>
          <p:nvPr>
            <p:ph type="body" sz="quarter" idx="4294967295"/>
          </p:nvPr>
        </p:nvSpPr>
        <p:spPr>
          <a:xfrm>
            <a:off x="12267927" y="4322843"/>
            <a:ext cx="10992344" cy="5772744"/>
          </a:xfrm>
          <a:prstGeom prst="rect">
            <a:avLst/>
          </a:prstGeom>
        </p:spPr>
        <p:txBody>
          <a:bodyPr/>
          <a:lstStyle/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0] [1 1] [2 2]]</a:t>
            </a: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[[0 2] [1 1] [2 0]]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Live Code</a:t>
            </a:r>
          </a:p>
        </p:txBody>
      </p:sp>
      <p:sp>
        <p:nvSpPr>
          <p:cNvPr id="596" name="Shape 5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Shape 599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Design</a:t>
            </a:r>
          </a:p>
        </p:txBody>
      </p:sp>
      <p:sp>
        <p:nvSpPr>
          <p:cNvPr id="600" name="Shape 600"/>
          <p:cNvSpPr/>
          <p:nvPr/>
        </p:nvSpPr>
        <p:spPr>
          <a:xfrm>
            <a:off x="14773368" y="3009304"/>
            <a:ext cx="8727416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Simple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Un seul d’état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Testable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Évènements métier</a:t>
            </a:r>
          </a:p>
        </p:txBody>
      </p:sp>
      <p:grpSp>
        <p:nvGrpSpPr>
          <p:cNvPr id="611" name="Group 611"/>
          <p:cNvGrpSpPr/>
          <p:nvPr/>
        </p:nvGrpSpPr>
        <p:grpSpPr>
          <a:xfrm>
            <a:off x="1060990" y="2984500"/>
            <a:ext cx="13304204" cy="8814298"/>
            <a:chOff x="0" y="0"/>
            <a:chExt cx="13304203" cy="8814297"/>
          </a:xfrm>
        </p:grpSpPr>
        <p:cxnSp>
          <p:nvCxnSpPr>
            <p:cNvPr id="601" name="Connector 601"/>
            <p:cNvCxnSpPr>
              <a:stCxn id="602" idx="0"/>
              <a:endCxn id="604" idx="0"/>
            </p:cNvCxnSpPr>
            <p:nvPr/>
          </p:nvCxnSpPr>
          <p:spPr>
            <a:xfrm flipH="1" flipV="1">
              <a:off x="2134394" y="5711917"/>
              <a:ext cx="4555333" cy="2467381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  <p:sp>
          <p:nvSpPr>
            <p:cNvPr id="602" name="Shape 602"/>
            <p:cNvSpPr/>
            <p:nvPr/>
          </p:nvSpPr>
          <p:spPr>
            <a:xfrm>
              <a:off x="4555332" y="754429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View</a:t>
              </a:r>
            </a:p>
          </p:txBody>
        </p:sp>
        <p:sp>
          <p:nvSpPr>
            <p:cNvPr id="603" name="Shape 603"/>
            <p:cNvSpPr/>
            <p:nvPr/>
          </p:nvSpPr>
          <p:spPr>
            <a:xfrm>
              <a:off x="4555332" y="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0" y="5076917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Reagent</a:t>
              </a:r>
            </a:p>
          </p:txBody>
        </p:sp>
        <p:sp>
          <p:nvSpPr>
            <p:cNvPr id="605" name="Shape 605"/>
            <p:cNvSpPr/>
            <p:nvPr/>
          </p:nvSpPr>
          <p:spPr>
            <a:xfrm>
              <a:off x="0" y="2419765"/>
              <a:ext cx="4268789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Hiccup</a:t>
              </a:r>
            </a:p>
          </p:txBody>
        </p:sp>
        <p:sp>
          <p:nvSpPr>
            <p:cNvPr id="606" name="Shape 606"/>
            <p:cNvSpPr/>
            <p:nvPr/>
          </p:nvSpPr>
          <p:spPr>
            <a:xfrm>
              <a:off x="9035415" y="3810000"/>
              <a:ext cx="4268789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400"/>
              </a:lvl1pPr>
            </a:lstStyle>
            <a:p>
              <a:pPr/>
              <a:r>
                <a:t>Logic</a:t>
              </a:r>
            </a:p>
          </p:txBody>
        </p:sp>
        <p:cxnSp>
          <p:nvCxnSpPr>
            <p:cNvPr id="607" name="Connector 607"/>
            <p:cNvCxnSpPr>
              <a:stCxn id="605" idx="0"/>
              <a:endCxn id="603" idx="0"/>
            </p:cNvCxnSpPr>
            <p:nvPr/>
          </p:nvCxnSpPr>
          <p:spPr>
            <a:xfrm flipV="1">
              <a:off x="2134394" y="635000"/>
              <a:ext cx="4555333" cy="2419766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08" name="Connector 608"/>
            <p:cNvCxnSpPr>
              <a:stCxn id="602" idx="0"/>
              <a:endCxn id="606" idx="0"/>
            </p:cNvCxnSpPr>
            <p:nvPr/>
          </p:nvCxnSpPr>
          <p:spPr>
            <a:xfrm flipV="1">
              <a:off x="6689726" y="4445000"/>
              <a:ext cx="4480084" cy="3734298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</p:cxnSp>
        <p:cxnSp>
          <p:nvCxnSpPr>
            <p:cNvPr id="609" name="Connector 609"/>
            <p:cNvCxnSpPr>
              <a:stCxn id="603" idx="0"/>
              <a:endCxn id="606" idx="0"/>
            </p:cNvCxnSpPr>
            <p:nvPr/>
          </p:nvCxnSpPr>
          <p:spPr>
            <a:xfrm>
              <a:off x="6689726" y="635000"/>
              <a:ext cx="4480084" cy="3810000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10" name="Connector 610"/>
            <p:cNvCxnSpPr>
              <a:stCxn id="604" idx="0"/>
              <a:endCxn id="605" idx="0"/>
            </p:cNvCxnSpPr>
            <p:nvPr/>
          </p:nvCxnSpPr>
          <p:spPr>
            <a:xfrm flipV="1">
              <a:off x="2134394" y="3054765"/>
              <a:ext cx="1" cy="2657153"/>
            </a:xfrm>
            <a:prstGeom prst="straightConnector1">
              <a:avLst/>
            </a:prstGeom>
            <a:ln w="101600" cap="flat">
              <a:solidFill>
                <a:srgbClr val="FFFFFF"/>
              </a:solidFill>
              <a:prstDash val="sysDot"/>
              <a:miter lim="400000"/>
              <a:headEnd type="triangle" w="med" len="med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+mj-lt"/>
                <a:ea typeface="+mj-ea"/>
                <a:cs typeface="+mj-cs"/>
                <a:sym typeface="Montserrat Regular"/>
              </a:defRPr>
            </a:pPr>
          </a:p>
        </p:txBody>
      </p:sp>
      <p:sp>
        <p:nvSpPr>
          <p:cNvPr id="254" name="Shape 254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anchor="ctr"/>
          <a:lstStyle/>
          <a:p>
            <a:pPr/>
            <a:r>
              <a:t>Protagonistes</a:t>
            </a:r>
          </a:p>
        </p:txBody>
      </p:sp>
      <p:grpSp>
        <p:nvGrpSpPr>
          <p:cNvPr id="257" name="Group 257"/>
          <p:cNvGrpSpPr/>
          <p:nvPr/>
        </p:nvGrpSpPr>
        <p:grpSpPr>
          <a:xfrm>
            <a:off x="12547334" y="4400202"/>
            <a:ext cx="9825113" cy="7139067"/>
            <a:chOff x="0" y="0"/>
            <a:chExt cx="9825111" cy="7139065"/>
          </a:xfrm>
        </p:grpSpPr>
        <p:sp>
          <p:nvSpPr>
            <p:cNvPr id="256" name="Shape 256"/>
            <p:cNvSpPr/>
            <p:nvPr/>
          </p:nvSpPr>
          <p:spPr>
            <a:xfrm>
              <a:off x="63500" y="63500"/>
              <a:ext cx="9698112" cy="7012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/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OBJECTIF</a:t>
              </a:r>
            </a:p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Live Coder</a:t>
              </a:r>
            </a:p>
            <a:p>
              <a:pPr>
                <a:spcBef>
                  <a:spcPts val="5900"/>
                </a:spcBef>
                <a:defRPr sz="80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Ne pas se planter</a:t>
              </a:r>
            </a:p>
          </p:txBody>
        </p:sp>
        <p:pic>
          <p:nvPicPr>
            <p:cNvPr id="25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25112" cy="7139066"/>
            </a:xfrm>
            <a:prstGeom prst="rect">
              <a:avLst/>
            </a:prstGeom>
            <a:effectLst/>
          </p:spPr>
        </p:pic>
      </p:grpSp>
      <p:sp>
        <p:nvSpPr>
          <p:cNvPr id="258" name="Shape 258"/>
          <p:cNvSpPr/>
          <p:nvPr/>
        </p:nvSpPr>
        <p:spPr>
          <a:xfrm>
            <a:off x="2137569" y="3549539"/>
            <a:ext cx="9698112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2" algn="l">
              <a:spcBef>
                <a:spcPts val="5900"/>
              </a:spcBef>
              <a:defRPr sz="7200"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5 ans à Murex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Java le jour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Cherche language</a:t>
            </a:r>
          </a:p>
        </p:txBody>
      </p:sp>
      <p:sp>
        <p:nvSpPr>
          <p:cNvPr id="259" name="Shape 259"/>
          <p:cNvSpPr/>
          <p:nvPr/>
        </p:nvSpPr>
        <p:spPr>
          <a:xfrm>
            <a:off x="12019087" y="13019484"/>
            <a:ext cx="327966" cy="48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2200">
                <a:latin typeface="+mj-lt"/>
                <a:ea typeface="+mj-ea"/>
                <a:cs typeface="+mj-cs"/>
                <a:sym typeface="Montserrat Regular"/>
              </a:defRPr>
            </a:pPr>
            <a:fld id="{86CB4B4D-7CA3-9044-876B-883B54F8677D}" type="slidenum"/>
            <a:r>
              <a:t>￼</a:t>
            </a:r>
          </a:p>
        </p:txBody>
      </p:sp>
      <p:sp>
        <p:nvSpPr>
          <p:cNvPr id="260" name="Shape 260"/>
          <p:cNvSpPr/>
          <p:nvPr/>
        </p:nvSpPr>
        <p:spPr>
          <a:xfrm>
            <a:off x="2137569" y="3689239"/>
            <a:ext cx="9698112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2" algn="l">
              <a:spcBef>
                <a:spcPts val="5900"/>
              </a:spcBef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GUILLAUME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Le CTRL-Z</a:t>
            </a:r>
          </a:p>
        </p:txBody>
      </p:sp>
      <p:sp>
        <p:nvSpPr>
          <p:cNvPr id="614" name="Shape 6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7" name="Shape 617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Etat = Succession de Valeurs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3048000" y="8509000"/>
            <a:ext cx="7884157" cy="3831307"/>
            <a:chOff x="0" y="0"/>
            <a:chExt cx="7884156" cy="3831306"/>
          </a:xfrm>
        </p:grpSpPr>
        <p:sp>
          <p:nvSpPr>
            <p:cNvPr id="618" name="Shape 618"/>
            <p:cNvSpPr/>
            <p:nvPr/>
          </p:nvSpPr>
          <p:spPr>
            <a:xfrm>
              <a:off x="0" y="41873"/>
              <a:ext cx="3810000" cy="374756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31" name="Group 631"/>
            <p:cNvGrpSpPr/>
            <p:nvPr/>
          </p:nvGrpSpPr>
          <p:grpSpPr>
            <a:xfrm>
              <a:off x="152999" y="126975"/>
              <a:ext cx="3504002" cy="3475757"/>
              <a:chOff x="0" y="0"/>
              <a:chExt cx="3504000" cy="3475756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0" y="1237247"/>
                <a:ext cx="999280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22" name="Group 622"/>
              <p:cNvGrpSpPr/>
              <p:nvPr/>
            </p:nvGrpSpPr>
            <p:grpSpPr>
              <a:xfrm>
                <a:off x="-1" y="-1"/>
                <a:ext cx="999281" cy="999281"/>
                <a:chOff x="0" y="0"/>
                <a:chExt cx="999279" cy="999279"/>
              </a:xfrm>
            </p:grpSpPr>
            <p:sp>
              <p:nvSpPr>
                <p:cNvPr id="620" name="Shape 620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623" name="Shape 623"/>
              <p:cNvSpPr/>
              <p:nvPr/>
            </p:nvSpPr>
            <p:spPr>
              <a:xfrm>
                <a:off x="1246837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26" name="Group 626"/>
              <p:cNvGrpSpPr/>
              <p:nvPr/>
            </p:nvGrpSpPr>
            <p:grpSpPr>
              <a:xfrm>
                <a:off x="1246837" y="1237247"/>
                <a:ext cx="999281" cy="999281"/>
                <a:chOff x="0" y="0"/>
                <a:chExt cx="999279" cy="999279"/>
              </a:xfrm>
            </p:grpSpPr>
            <p:sp>
              <p:nvSpPr>
                <p:cNvPr id="624" name="Shape 624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25" name="Shape 625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627" name="Shape 627"/>
              <p:cNvSpPr/>
              <p:nvPr/>
            </p:nvSpPr>
            <p:spPr>
              <a:xfrm>
                <a:off x="2504720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30" name="Group 630"/>
              <p:cNvGrpSpPr/>
              <p:nvPr/>
            </p:nvGrpSpPr>
            <p:grpSpPr>
              <a:xfrm>
                <a:off x="2504720" y="-1"/>
                <a:ext cx="999281" cy="999281"/>
                <a:chOff x="0" y="0"/>
                <a:chExt cx="999279" cy="999279"/>
              </a:xfrm>
            </p:grpSpPr>
            <p:sp>
              <p:nvSpPr>
                <p:cNvPr id="628" name="Shape 628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29" name="Shape 629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634" name="Group 634"/>
            <p:cNvGrpSpPr/>
            <p:nvPr/>
          </p:nvGrpSpPr>
          <p:grpSpPr>
            <a:xfrm>
              <a:off x="4483783" y="436044"/>
              <a:ext cx="2921001" cy="2921000"/>
              <a:chOff x="0" y="0"/>
              <a:chExt cx="2921000" cy="2920999"/>
            </a:xfrm>
          </p:grpSpPr>
          <p:sp>
            <p:nvSpPr>
              <p:cNvPr id="632" name="Shape 632"/>
              <p:cNvSpPr/>
              <p:nvPr/>
            </p:nvSpPr>
            <p:spPr>
              <a:xfrm rot="189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33" name="Shape 633"/>
              <p:cNvSpPr/>
              <p:nvPr/>
            </p:nvSpPr>
            <p:spPr>
              <a:xfrm rot="27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35" name="Shape 635"/>
            <p:cNvSpPr/>
            <p:nvPr/>
          </p:nvSpPr>
          <p:spPr>
            <a:xfrm>
              <a:off x="2564" y="0"/>
              <a:ext cx="7881593" cy="383130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4584700" y="5041900"/>
            <a:ext cx="6350000" cy="3061827"/>
            <a:chOff x="0" y="0"/>
            <a:chExt cx="6350000" cy="3061826"/>
          </a:xfrm>
        </p:grpSpPr>
        <p:sp>
          <p:nvSpPr>
            <p:cNvPr id="637" name="Shape 637"/>
            <p:cNvSpPr/>
            <p:nvPr/>
          </p:nvSpPr>
          <p:spPr>
            <a:xfrm>
              <a:off x="5299" y="24756"/>
              <a:ext cx="3062506" cy="3012315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282" y="11285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41" name="Group 641"/>
            <p:cNvGrpSpPr/>
            <p:nvPr/>
          </p:nvGrpSpPr>
          <p:grpSpPr>
            <a:xfrm>
              <a:off x="128282" y="133994"/>
              <a:ext cx="803229" cy="803229"/>
              <a:chOff x="0" y="0"/>
              <a:chExt cx="803228" cy="803228"/>
            </a:xfrm>
          </p:grpSpPr>
          <p:sp>
            <p:nvSpPr>
              <p:cNvPr id="639" name="Shape 639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42" name="Shape 642"/>
            <p:cNvSpPr/>
            <p:nvPr/>
          </p:nvSpPr>
          <p:spPr>
            <a:xfrm>
              <a:off x="1130498" y="21246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45" name="Group 645"/>
            <p:cNvGrpSpPr/>
            <p:nvPr/>
          </p:nvGrpSpPr>
          <p:grpSpPr>
            <a:xfrm>
              <a:off x="1130498" y="1128503"/>
              <a:ext cx="803229" cy="803229"/>
              <a:chOff x="0" y="0"/>
              <a:chExt cx="803228" cy="803228"/>
            </a:xfrm>
          </p:grpSpPr>
          <p:sp>
            <p:nvSpPr>
              <p:cNvPr id="643" name="Shape 643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648" name="Group 648"/>
            <p:cNvGrpSpPr/>
            <p:nvPr/>
          </p:nvGrpSpPr>
          <p:grpSpPr>
            <a:xfrm>
              <a:off x="2141593" y="133994"/>
              <a:ext cx="803229" cy="803229"/>
              <a:chOff x="0" y="0"/>
              <a:chExt cx="803228" cy="803228"/>
            </a:xfrm>
          </p:grpSpPr>
          <p:sp>
            <p:nvSpPr>
              <p:cNvPr id="646" name="Shape 646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49" name="Shape 649"/>
            <p:cNvSpPr/>
            <p:nvPr/>
          </p:nvSpPr>
          <p:spPr>
            <a:xfrm>
              <a:off x="0" y="0"/>
              <a:ext cx="6350000" cy="306182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3558112" y="355994"/>
              <a:ext cx="2347921" cy="2347921"/>
            </a:xfrm>
            <a:prstGeom prst="ellipse">
              <a:avLst/>
            </a:prstGeom>
            <a:noFill/>
            <a:ln w="203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665" name="Group 665"/>
          <p:cNvGrpSpPr/>
          <p:nvPr/>
        </p:nvGrpSpPr>
        <p:grpSpPr>
          <a:xfrm>
            <a:off x="6096000" y="2286000"/>
            <a:ext cx="4826000" cy="2345196"/>
            <a:chOff x="0" y="0"/>
            <a:chExt cx="4825999" cy="2345195"/>
          </a:xfrm>
        </p:grpSpPr>
        <p:sp>
          <p:nvSpPr>
            <p:cNvPr id="652" name="Shape 652"/>
            <p:cNvSpPr/>
            <p:nvPr/>
          </p:nvSpPr>
          <p:spPr>
            <a:xfrm>
              <a:off x="0" y="25631"/>
              <a:ext cx="2332153" cy="229393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93653" y="835059"/>
              <a:ext cx="611673" cy="611673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56" name="Group 656"/>
            <p:cNvGrpSpPr/>
            <p:nvPr/>
          </p:nvGrpSpPr>
          <p:grpSpPr>
            <a:xfrm>
              <a:off x="93652" y="77723"/>
              <a:ext cx="611674" cy="611674"/>
              <a:chOff x="0" y="0"/>
              <a:chExt cx="611672" cy="611672"/>
            </a:xfrm>
          </p:grpSpPr>
          <p:sp>
            <p:nvSpPr>
              <p:cNvPr id="654" name="Shape 654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57" name="Shape 657"/>
            <p:cNvSpPr/>
            <p:nvPr/>
          </p:nvSpPr>
          <p:spPr>
            <a:xfrm>
              <a:off x="856859" y="1593608"/>
              <a:ext cx="611674" cy="611674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60" name="Group 660"/>
            <p:cNvGrpSpPr/>
            <p:nvPr/>
          </p:nvGrpSpPr>
          <p:grpSpPr>
            <a:xfrm>
              <a:off x="1626826" y="77723"/>
              <a:ext cx="611674" cy="611674"/>
              <a:chOff x="0" y="0"/>
              <a:chExt cx="611672" cy="611672"/>
            </a:xfrm>
          </p:grpSpPr>
          <p:sp>
            <p:nvSpPr>
              <p:cNvPr id="658" name="Shape 658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663" name="Group 663"/>
            <p:cNvGrpSpPr/>
            <p:nvPr/>
          </p:nvGrpSpPr>
          <p:grpSpPr>
            <a:xfrm>
              <a:off x="2744585" y="266908"/>
              <a:ext cx="1787985" cy="1787985"/>
              <a:chOff x="0" y="0"/>
              <a:chExt cx="1787984" cy="1787983"/>
            </a:xfrm>
          </p:grpSpPr>
          <p:sp>
            <p:nvSpPr>
              <p:cNvPr id="661" name="Shape 661"/>
              <p:cNvSpPr/>
              <p:nvPr/>
            </p:nvSpPr>
            <p:spPr>
              <a:xfrm rot="189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 rot="27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64" name="Shape 664"/>
            <p:cNvSpPr/>
            <p:nvPr/>
          </p:nvSpPr>
          <p:spPr>
            <a:xfrm>
              <a:off x="1569" y="0"/>
              <a:ext cx="4824431" cy="2345196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pPr/>
            <a:r>
              <a:t>Live Code</a:t>
            </a:r>
          </a:p>
        </p:txBody>
      </p:sp>
      <p:sp>
        <p:nvSpPr>
          <p:cNvPr id="668" name="Shape 6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Shape 671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Etat = Succession de Valeurs</a:t>
            </a:r>
          </a:p>
        </p:txBody>
      </p:sp>
      <p:grpSp>
        <p:nvGrpSpPr>
          <p:cNvPr id="690" name="Group 690"/>
          <p:cNvGrpSpPr/>
          <p:nvPr/>
        </p:nvGrpSpPr>
        <p:grpSpPr>
          <a:xfrm>
            <a:off x="3048000" y="8509000"/>
            <a:ext cx="7884157" cy="3831307"/>
            <a:chOff x="0" y="0"/>
            <a:chExt cx="7884156" cy="3831306"/>
          </a:xfrm>
        </p:grpSpPr>
        <p:sp>
          <p:nvSpPr>
            <p:cNvPr id="672" name="Shape 672"/>
            <p:cNvSpPr/>
            <p:nvPr/>
          </p:nvSpPr>
          <p:spPr>
            <a:xfrm>
              <a:off x="0" y="41873"/>
              <a:ext cx="3810000" cy="374756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85" name="Group 685"/>
            <p:cNvGrpSpPr/>
            <p:nvPr/>
          </p:nvGrpSpPr>
          <p:grpSpPr>
            <a:xfrm>
              <a:off x="152999" y="126975"/>
              <a:ext cx="3504002" cy="3475757"/>
              <a:chOff x="0" y="0"/>
              <a:chExt cx="3504000" cy="3475756"/>
            </a:xfrm>
          </p:grpSpPr>
          <p:sp>
            <p:nvSpPr>
              <p:cNvPr id="673" name="Shape 673"/>
              <p:cNvSpPr/>
              <p:nvPr/>
            </p:nvSpPr>
            <p:spPr>
              <a:xfrm>
                <a:off x="0" y="1237247"/>
                <a:ext cx="999280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76" name="Group 676"/>
              <p:cNvGrpSpPr/>
              <p:nvPr/>
            </p:nvGrpSpPr>
            <p:grpSpPr>
              <a:xfrm>
                <a:off x="-1" y="-1"/>
                <a:ext cx="999281" cy="999281"/>
                <a:chOff x="0" y="0"/>
                <a:chExt cx="999279" cy="999279"/>
              </a:xfrm>
            </p:grpSpPr>
            <p:sp>
              <p:nvSpPr>
                <p:cNvPr id="674" name="Shape 674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75" name="Shape 675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677" name="Shape 677"/>
              <p:cNvSpPr/>
              <p:nvPr/>
            </p:nvSpPr>
            <p:spPr>
              <a:xfrm>
                <a:off x="1246837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80" name="Group 680"/>
              <p:cNvGrpSpPr/>
              <p:nvPr/>
            </p:nvGrpSpPr>
            <p:grpSpPr>
              <a:xfrm>
                <a:off x="1246837" y="1237247"/>
                <a:ext cx="999281" cy="999281"/>
                <a:chOff x="0" y="0"/>
                <a:chExt cx="999279" cy="999279"/>
              </a:xfrm>
            </p:grpSpPr>
            <p:sp>
              <p:nvSpPr>
                <p:cNvPr id="678" name="Shape 678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79" name="Shape 679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681" name="Shape 681"/>
              <p:cNvSpPr/>
              <p:nvPr/>
            </p:nvSpPr>
            <p:spPr>
              <a:xfrm>
                <a:off x="2504720" y="2476476"/>
                <a:ext cx="999281" cy="999281"/>
              </a:xfrm>
              <a:prstGeom prst="ellipse">
                <a:avLst/>
              </a:prstGeom>
              <a:noFill/>
              <a:ln w="889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grpSp>
            <p:nvGrpSpPr>
              <p:cNvPr id="684" name="Group 684"/>
              <p:cNvGrpSpPr/>
              <p:nvPr/>
            </p:nvGrpSpPr>
            <p:grpSpPr>
              <a:xfrm>
                <a:off x="2504720" y="-1"/>
                <a:ext cx="999281" cy="999281"/>
                <a:chOff x="0" y="0"/>
                <a:chExt cx="999279" cy="999279"/>
              </a:xfrm>
            </p:grpSpPr>
            <p:sp>
              <p:nvSpPr>
                <p:cNvPr id="682" name="Shape 682"/>
                <p:cNvSpPr/>
                <p:nvPr/>
              </p:nvSpPr>
              <p:spPr>
                <a:xfrm rot="189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  <p:sp>
              <p:nvSpPr>
                <p:cNvPr id="683" name="Shape 683"/>
                <p:cNvSpPr/>
                <p:nvPr/>
              </p:nvSpPr>
              <p:spPr>
                <a:xfrm rot="2700000">
                  <a:off x="447778" y="-155097"/>
                  <a:ext cx="103724" cy="1309474"/>
                </a:xfrm>
                <a:prstGeom prst="rect">
                  <a:avLst/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</p:grpSp>
        <p:grpSp>
          <p:nvGrpSpPr>
            <p:cNvPr id="688" name="Group 688"/>
            <p:cNvGrpSpPr/>
            <p:nvPr/>
          </p:nvGrpSpPr>
          <p:grpSpPr>
            <a:xfrm>
              <a:off x="4483783" y="436044"/>
              <a:ext cx="2921001" cy="2921000"/>
              <a:chOff x="0" y="0"/>
              <a:chExt cx="2921000" cy="2920999"/>
            </a:xfrm>
          </p:grpSpPr>
          <p:sp>
            <p:nvSpPr>
              <p:cNvPr id="686" name="Shape 686"/>
              <p:cNvSpPr/>
              <p:nvPr/>
            </p:nvSpPr>
            <p:spPr>
              <a:xfrm rot="189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87" name="Shape 687"/>
              <p:cNvSpPr/>
              <p:nvPr/>
            </p:nvSpPr>
            <p:spPr>
              <a:xfrm rot="2700000">
                <a:off x="1308903" y="-453363"/>
                <a:ext cx="303194" cy="3827726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89" name="Shape 689"/>
            <p:cNvSpPr/>
            <p:nvPr/>
          </p:nvSpPr>
          <p:spPr>
            <a:xfrm>
              <a:off x="2564" y="0"/>
              <a:ext cx="7881593" cy="383130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705" name="Group 705"/>
          <p:cNvGrpSpPr/>
          <p:nvPr/>
        </p:nvGrpSpPr>
        <p:grpSpPr>
          <a:xfrm>
            <a:off x="4584700" y="5041900"/>
            <a:ext cx="6350000" cy="3061827"/>
            <a:chOff x="0" y="0"/>
            <a:chExt cx="6350000" cy="3061826"/>
          </a:xfrm>
        </p:grpSpPr>
        <p:sp>
          <p:nvSpPr>
            <p:cNvPr id="691" name="Shape 691"/>
            <p:cNvSpPr/>
            <p:nvPr/>
          </p:nvSpPr>
          <p:spPr>
            <a:xfrm>
              <a:off x="5299" y="24756"/>
              <a:ext cx="3062506" cy="3012315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28282" y="11285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95" name="Group 695"/>
            <p:cNvGrpSpPr/>
            <p:nvPr/>
          </p:nvGrpSpPr>
          <p:grpSpPr>
            <a:xfrm>
              <a:off x="128282" y="133994"/>
              <a:ext cx="803229" cy="803229"/>
              <a:chOff x="0" y="0"/>
              <a:chExt cx="803228" cy="803228"/>
            </a:xfrm>
          </p:grpSpPr>
          <p:sp>
            <p:nvSpPr>
              <p:cNvPr id="693" name="Shape 693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696" name="Shape 696"/>
            <p:cNvSpPr/>
            <p:nvPr/>
          </p:nvSpPr>
          <p:spPr>
            <a:xfrm>
              <a:off x="1130498" y="2124603"/>
              <a:ext cx="803229" cy="803229"/>
            </a:xfrm>
            <a:prstGeom prst="ellips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699" name="Group 699"/>
            <p:cNvGrpSpPr/>
            <p:nvPr/>
          </p:nvGrpSpPr>
          <p:grpSpPr>
            <a:xfrm>
              <a:off x="1130498" y="1128503"/>
              <a:ext cx="803229" cy="803229"/>
              <a:chOff x="0" y="0"/>
              <a:chExt cx="803228" cy="803228"/>
            </a:xfrm>
          </p:grpSpPr>
          <p:sp>
            <p:nvSpPr>
              <p:cNvPr id="697" name="Shape 697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702" name="Group 702"/>
            <p:cNvGrpSpPr/>
            <p:nvPr/>
          </p:nvGrpSpPr>
          <p:grpSpPr>
            <a:xfrm>
              <a:off x="2141593" y="133994"/>
              <a:ext cx="803229" cy="803229"/>
              <a:chOff x="0" y="0"/>
              <a:chExt cx="803228" cy="803228"/>
            </a:xfrm>
          </p:grpSpPr>
          <p:sp>
            <p:nvSpPr>
              <p:cNvPr id="700" name="Shape 700"/>
              <p:cNvSpPr/>
              <p:nvPr/>
            </p:nvSpPr>
            <p:spPr>
              <a:xfrm rot="189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 rot="2700000">
                <a:off x="359927" y="-124668"/>
                <a:ext cx="83374" cy="105256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703" name="Shape 703"/>
            <p:cNvSpPr/>
            <p:nvPr/>
          </p:nvSpPr>
          <p:spPr>
            <a:xfrm>
              <a:off x="0" y="0"/>
              <a:ext cx="6350000" cy="3061827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3558112" y="355994"/>
              <a:ext cx="2347921" cy="2347921"/>
            </a:xfrm>
            <a:prstGeom prst="ellipse">
              <a:avLst/>
            </a:prstGeom>
            <a:noFill/>
            <a:ln w="2032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grpSp>
        <p:nvGrpSpPr>
          <p:cNvPr id="719" name="Group 719"/>
          <p:cNvGrpSpPr/>
          <p:nvPr/>
        </p:nvGrpSpPr>
        <p:grpSpPr>
          <a:xfrm>
            <a:off x="6096000" y="2286000"/>
            <a:ext cx="4826000" cy="2345196"/>
            <a:chOff x="0" y="0"/>
            <a:chExt cx="4825999" cy="2345195"/>
          </a:xfrm>
        </p:grpSpPr>
        <p:sp>
          <p:nvSpPr>
            <p:cNvPr id="706" name="Shape 706"/>
            <p:cNvSpPr/>
            <p:nvPr/>
          </p:nvSpPr>
          <p:spPr>
            <a:xfrm>
              <a:off x="0" y="25631"/>
              <a:ext cx="2332153" cy="229393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93653" y="835059"/>
              <a:ext cx="611673" cy="611673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710" name="Group 710"/>
            <p:cNvGrpSpPr/>
            <p:nvPr/>
          </p:nvGrpSpPr>
          <p:grpSpPr>
            <a:xfrm>
              <a:off x="93652" y="77723"/>
              <a:ext cx="611674" cy="611674"/>
              <a:chOff x="0" y="0"/>
              <a:chExt cx="611672" cy="611672"/>
            </a:xfrm>
          </p:grpSpPr>
          <p:sp>
            <p:nvSpPr>
              <p:cNvPr id="708" name="Shape 708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711" name="Shape 711"/>
            <p:cNvSpPr/>
            <p:nvPr/>
          </p:nvSpPr>
          <p:spPr>
            <a:xfrm>
              <a:off x="856859" y="1593608"/>
              <a:ext cx="611674" cy="611674"/>
            </a:xfrm>
            <a:prstGeom prst="ellipse">
              <a:avLst/>
            </a:prstGeom>
            <a:noFill/>
            <a:ln w="635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714" name="Group 714"/>
            <p:cNvGrpSpPr/>
            <p:nvPr/>
          </p:nvGrpSpPr>
          <p:grpSpPr>
            <a:xfrm>
              <a:off x="1626826" y="77723"/>
              <a:ext cx="611674" cy="611674"/>
              <a:chOff x="0" y="0"/>
              <a:chExt cx="611672" cy="611672"/>
            </a:xfrm>
          </p:grpSpPr>
          <p:sp>
            <p:nvSpPr>
              <p:cNvPr id="712" name="Shape 712"/>
              <p:cNvSpPr/>
              <p:nvPr/>
            </p:nvSpPr>
            <p:spPr>
              <a:xfrm rot="189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 rot="2700000">
                <a:off x="274091" y="-94937"/>
                <a:ext cx="63491" cy="801547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grpSp>
          <p:nvGrpSpPr>
            <p:cNvPr id="717" name="Group 717"/>
            <p:cNvGrpSpPr/>
            <p:nvPr/>
          </p:nvGrpSpPr>
          <p:grpSpPr>
            <a:xfrm>
              <a:off x="2744585" y="266908"/>
              <a:ext cx="1787985" cy="1787985"/>
              <a:chOff x="0" y="0"/>
              <a:chExt cx="1787984" cy="1787983"/>
            </a:xfrm>
          </p:grpSpPr>
          <p:sp>
            <p:nvSpPr>
              <p:cNvPr id="715" name="Shape 715"/>
              <p:cNvSpPr/>
              <p:nvPr/>
            </p:nvSpPr>
            <p:spPr>
              <a:xfrm rot="189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 rot="2700000">
                <a:off x="801197" y="-277510"/>
                <a:ext cx="185590" cy="2343004"/>
              </a:xfrm>
              <a:prstGeom prst="rect">
                <a:avLst/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  <p:sp>
          <p:nvSpPr>
            <p:cNvPr id="718" name="Shape 718"/>
            <p:cNvSpPr/>
            <p:nvPr/>
          </p:nvSpPr>
          <p:spPr>
            <a:xfrm>
              <a:off x="1569" y="0"/>
              <a:ext cx="4824431" cy="2345196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720" name="Shape 720"/>
          <p:cNvSpPr/>
          <p:nvPr/>
        </p:nvSpPr>
        <p:spPr>
          <a:xfrm>
            <a:off x="12731783" y="3009304"/>
            <a:ext cx="1014597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27785" indent="-527785" algn="l" defTabSz="772239">
              <a:spcBef>
                <a:spcPts val="5500"/>
              </a:spcBef>
              <a:buSzPct val="75000"/>
              <a:buChar char="•"/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Une catégorie entière de problèmes en moins</a:t>
            </a:r>
          </a:p>
          <a:p>
            <a:pPr marL="527785" indent="-527785" algn="l" defTabSz="772239">
              <a:spcBef>
                <a:spcPts val="5500"/>
              </a:spcBef>
              <a:buSzPct val="75000"/>
              <a:buChar char="•"/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Rejouable</a:t>
            </a:r>
          </a:p>
          <a:p>
            <a:pPr marL="527785" indent="-527785" algn="l" defTabSz="772239">
              <a:spcBef>
                <a:spcPts val="5500"/>
              </a:spcBef>
              <a:buSzPct val="75000"/>
              <a:buChar char="•"/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Observable</a:t>
            </a:r>
          </a:p>
          <a:p>
            <a:pPr marL="527785" indent="-527785" algn="l" defTabSz="772239">
              <a:spcBef>
                <a:spcPts val="5500"/>
              </a:spcBef>
              <a:buSzPct val="75000"/>
              <a:buChar char="•"/>
              <a:defRPr sz="6768">
                <a:latin typeface="Open Sans"/>
                <a:ea typeface="Open Sans"/>
                <a:cs typeface="Open Sans"/>
                <a:sym typeface="Open Sans"/>
              </a:defRPr>
            </a:pPr>
            <a:r>
              <a:t>Efficient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2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Shape 723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Un pattern efficace</a:t>
            </a:r>
          </a:p>
        </p:txBody>
      </p:sp>
      <p:sp>
        <p:nvSpPr>
          <p:cNvPr id="724" name="Shape 724"/>
          <p:cNvSpPr/>
          <p:nvPr/>
        </p:nvSpPr>
        <p:spPr>
          <a:xfrm>
            <a:off x="15154368" y="3009304"/>
            <a:ext cx="7992496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499711" indent="-499711" algn="l" defTabSz="731162">
              <a:spcBef>
                <a:spcPts val="5200"/>
              </a:spcBef>
              <a:buSzPct val="75000"/>
              <a:buChar char="•"/>
              <a:defRPr sz="6408">
                <a:latin typeface="Open Sans"/>
                <a:ea typeface="Open Sans"/>
                <a:cs typeface="Open Sans"/>
                <a:sym typeface="Open Sans"/>
              </a:defRPr>
            </a:pPr>
            <a:r>
              <a:t>Évènement serveur</a:t>
            </a:r>
          </a:p>
          <a:p>
            <a:pPr marL="499711" indent="-499711" algn="l" defTabSz="731162">
              <a:spcBef>
                <a:spcPts val="5200"/>
              </a:spcBef>
              <a:buSzPct val="75000"/>
              <a:buChar char="•"/>
              <a:defRPr sz="6408">
                <a:latin typeface="Open Sans"/>
                <a:ea typeface="Open Sans"/>
                <a:cs typeface="Open Sans"/>
                <a:sym typeface="Open Sans"/>
              </a:defRPr>
            </a:pPr>
            <a:r>
              <a:t>Découplé de la source</a:t>
            </a:r>
          </a:p>
          <a:p>
            <a:pPr marL="499711" indent="-499711" algn="l" defTabSz="731162">
              <a:spcBef>
                <a:spcPts val="5200"/>
              </a:spcBef>
              <a:buSzPct val="75000"/>
              <a:buChar char="•"/>
              <a:defRPr sz="6408">
                <a:latin typeface="Open Sans"/>
                <a:ea typeface="Open Sans"/>
                <a:cs typeface="Open Sans"/>
                <a:sym typeface="Open Sans"/>
              </a:defRPr>
            </a:pPr>
            <a:r>
              <a:t>Scalable</a:t>
            </a:r>
          </a:p>
          <a:p>
            <a:pPr marL="499711" indent="-499711" algn="l" defTabSz="731162">
              <a:spcBef>
                <a:spcPts val="5200"/>
              </a:spcBef>
              <a:buSzPct val="75000"/>
              <a:buChar char="•"/>
              <a:defRPr sz="6408">
                <a:latin typeface="Open Sans"/>
                <a:ea typeface="Open Sans"/>
                <a:cs typeface="Open Sans"/>
                <a:sym typeface="Open Sans"/>
              </a:defRPr>
            </a:pPr>
            <a:r>
              <a:t>Thread-safe</a:t>
            </a:r>
          </a:p>
        </p:txBody>
      </p:sp>
      <p:cxnSp>
        <p:nvCxnSpPr>
          <p:cNvPr id="725" name="Connector 725"/>
          <p:cNvCxnSpPr>
            <a:stCxn id="726" idx="0"/>
            <a:endCxn id="728" idx="0"/>
          </p:cNvCxnSpPr>
          <p:nvPr/>
        </p:nvCxnSpPr>
        <p:spPr>
          <a:xfrm flipH="1" flipV="1">
            <a:off x="3195384" y="8696417"/>
            <a:ext cx="4555333" cy="2467381"/>
          </a:xfrm>
          <a:prstGeom prst="straightConnector1">
            <a:avLst/>
          </a:prstGeom>
          <a:ln w="101600">
            <a:solidFill>
              <a:srgbClr val="FFFFFF"/>
            </a:solidFill>
            <a:prstDash val="sysDot"/>
            <a:miter lim="400000"/>
            <a:headEnd type="triangle"/>
          </a:ln>
        </p:spPr>
      </p:cxnSp>
      <p:sp>
        <p:nvSpPr>
          <p:cNvPr id="726" name="Shape 726"/>
          <p:cNvSpPr/>
          <p:nvPr/>
        </p:nvSpPr>
        <p:spPr>
          <a:xfrm>
            <a:off x="5616322" y="10528797"/>
            <a:ext cx="426878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View</a:t>
            </a:r>
          </a:p>
        </p:txBody>
      </p:sp>
      <p:sp>
        <p:nvSpPr>
          <p:cNvPr id="727" name="Shape 727"/>
          <p:cNvSpPr/>
          <p:nvPr/>
        </p:nvSpPr>
        <p:spPr>
          <a:xfrm>
            <a:off x="5616322" y="2984500"/>
            <a:ext cx="426878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Model</a:t>
            </a:r>
          </a:p>
        </p:txBody>
      </p:sp>
      <p:sp>
        <p:nvSpPr>
          <p:cNvPr id="728" name="Shape 728"/>
          <p:cNvSpPr/>
          <p:nvPr/>
        </p:nvSpPr>
        <p:spPr>
          <a:xfrm>
            <a:off x="1060990" y="8061417"/>
            <a:ext cx="426878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Reagent</a:t>
            </a:r>
          </a:p>
        </p:txBody>
      </p:sp>
      <p:sp>
        <p:nvSpPr>
          <p:cNvPr id="729" name="Shape 729"/>
          <p:cNvSpPr/>
          <p:nvPr/>
        </p:nvSpPr>
        <p:spPr>
          <a:xfrm>
            <a:off x="1060990" y="5404265"/>
            <a:ext cx="426878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Hiccup</a:t>
            </a:r>
          </a:p>
        </p:txBody>
      </p:sp>
      <p:sp>
        <p:nvSpPr>
          <p:cNvPr id="730" name="Shape 730"/>
          <p:cNvSpPr/>
          <p:nvPr/>
        </p:nvSpPr>
        <p:spPr>
          <a:xfrm>
            <a:off x="10096405" y="6794500"/>
            <a:ext cx="426878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Logic</a:t>
            </a:r>
          </a:p>
        </p:txBody>
      </p:sp>
      <p:cxnSp>
        <p:nvCxnSpPr>
          <p:cNvPr id="731" name="Connector 731"/>
          <p:cNvCxnSpPr>
            <a:stCxn id="729" idx="0"/>
            <a:endCxn id="727" idx="0"/>
          </p:cNvCxnSpPr>
          <p:nvPr/>
        </p:nvCxnSpPr>
        <p:spPr>
          <a:xfrm flipV="1">
            <a:off x="3195384" y="3619500"/>
            <a:ext cx="4555333" cy="2419766"/>
          </a:xfrm>
          <a:prstGeom prst="straightConnector1">
            <a:avLst/>
          </a:prstGeom>
          <a:ln w="101600">
            <a:solidFill>
              <a:srgbClr val="FFFFFF"/>
            </a:solidFill>
            <a:miter lim="400000"/>
            <a:headEnd type="triangle"/>
          </a:ln>
        </p:spPr>
      </p:cxnSp>
      <p:cxnSp>
        <p:nvCxnSpPr>
          <p:cNvPr id="732" name="Connector 732"/>
          <p:cNvCxnSpPr>
            <a:stCxn id="726" idx="0"/>
            <a:endCxn id="730" idx="0"/>
          </p:cNvCxnSpPr>
          <p:nvPr/>
        </p:nvCxnSpPr>
        <p:spPr>
          <a:xfrm flipV="1">
            <a:off x="7750716" y="7429500"/>
            <a:ext cx="4480084" cy="3734298"/>
          </a:xfrm>
          <a:prstGeom prst="straightConnector1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</p:cxnSp>
      <p:cxnSp>
        <p:nvCxnSpPr>
          <p:cNvPr id="733" name="Connector 733"/>
          <p:cNvCxnSpPr>
            <a:stCxn id="727" idx="0"/>
            <a:endCxn id="730" idx="0"/>
          </p:cNvCxnSpPr>
          <p:nvPr/>
        </p:nvCxnSpPr>
        <p:spPr>
          <a:xfrm>
            <a:off x="7750716" y="3619500"/>
            <a:ext cx="4480084" cy="3810000"/>
          </a:xfrm>
          <a:prstGeom prst="straightConnector1">
            <a:avLst/>
          </a:prstGeom>
          <a:ln w="101600">
            <a:solidFill>
              <a:srgbClr val="FFFFFF"/>
            </a:solidFill>
            <a:miter lim="400000"/>
            <a:headEnd type="triangle"/>
          </a:ln>
        </p:spPr>
      </p:cxnSp>
      <p:cxnSp>
        <p:nvCxnSpPr>
          <p:cNvPr id="734" name="Connector 734"/>
          <p:cNvCxnSpPr>
            <a:stCxn id="728" idx="0"/>
            <a:endCxn id="729" idx="0"/>
          </p:cNvCxnSpPr>
          <p:nvPr/>
        </p:nvCxnSpPr>
        <p:spPr>
          <a:xfrm flipV="1">
            <a:off x="3195384" y="6039265"/>
            <a:ext cx="1" cy="2657153"/>
          </a:xfrm>
          <a:prstGeom prst="straightConnector1">
            <a:avLst/>
          </a:prstGeom>
          <a:ln w="101600">
            <a:solidFill>
              <a:srgbClr val="FFFFFF"/>
            </a:solidFill>
            <a:prstDash val="sysDot"/>
            <a:miter lim="400000"/>
            <a:headEnd type="triangle"/>
          </a:ln>
        </p:spPr>
      </p:cxnSp>
      <p:sp>
        <p:nvSpPr>
          <p:cNvPr id="735" name="Shape 735"/>
          <p:cNvSpPr/>
          <p:nvPr/>
        </p:nvSpPr>
        <p:spPr>
          <a:xfrm>
            <a:off x="10096405" y="10528797"/>
            <a:ext cx="426878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400"/>
            </a:lvl1pPr>
          </a:lstStyle>
          <a:p>
            <a:pPr/>
            <a:r>
              <a:t>Server</a:t>
            </a:r>
          </a:p>
        </p:txBody>
      </p:sp>
      <p:cxnSp>
        <p:nvCxnSpPr>
          <p:cNvPr id="736" name="Connector 736"/>
          <p:cNvCxnSpPr>
            <a:stCxn id="735" idx="0"/>
            <a:endCxn id="730" idx="0"/>
          </p:cNvCxnSpPr>
          <p:nvPr/>
        </p:nvCxnSpPr>
        <p:spPr>
          <a:xfrm flipV="1">
            <a:off x="12230799" y="7429500"/>
            <a:ext cx="1" cy="3734298"/>
          </a:xfrm>
          <a:prstGeom prst="straightConnector1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2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+mj-lt"/>
                <a:ea typeface="+mj-ea"/>
                <a:cs typeface="+mj-cs"/>
                <a:sym typeface="Montserrat Regular"/>
              </a:defRPr>
            </a:pPr>
          </a:p>
        </p:txBody>
      </p:sp>
      <p:sp>
        <p:nvSpPr>
          <p:cNvPr id="740" name="Shape 740"/>
          <p:cNvSpPr/>
          <p:nvPr>
            <p:ph type="title"/>
          </p:nvPr>
        </p:nvSpPr>
        <p:spPr>
          <a:xfrm>
            <a:off x="1581760" y="357187"/>
            <a:ext cx="21202619" cy="3036095"/>
          </a:xfrm>
          <a:prstGeom prst="rect">
            <a:avLst/>
          </a:prstGeom>
        </p:spPr>
        <p:txBody>
          <a:bodyPr anchor="ctr"/>
          <a:lstStyle/>
          <a:p>
            <a:pPr/>
            <a:r>
              <a:t>Le fonctionnel c’est…</a:t>
            </a:r>
          </a:p>
        </p:txBody>
      </p:sp>
      <p:sp>
        <p:nvSpPr>
          <p:cNvPr id="741" name="Shape 741"/>
          <p:cNvSpPr/>
          <p:nvPr/>
        </p:nvSpPr>
        <p:spPr>
          <a:xfrm>
            <a:off x="2137569" y="3549539"/>
            <a:ext cx="9698112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Accessible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Concret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Simple et efficace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Source d’inspiration</a:t>
            </a:r>
          </a:p>
        </p:txBody>
      </p:sp>
      <p:sp>
        <p:nvSpPr>
          <p:cNvPr id="742" name="Shape 742"/>
          <p:cNvSpPr/>
          <p:nvPr/>
        </p:nvSpPr>
        <p:spPr>
          <a:xfrm>
            <a:off x="11932893" y="13019484"/>
            <a:ext cx="500355" cy="48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2200">
                <a:latin typeface="+mj-lt"/>
                <a:ea typeface="+mj-ea"/>
                <a:cs typeface="+mj-cs"/>
                <a:sym typeface="Montserrat Regular"/>
              </a:defRPr>
            </a:pPr>
            <a:fld id="{86CB4B4D-7CA3-9044-876B-883B54F8677D}" type="slidenum"/>
            <a:r>
              <a:t>￼</a:t>
            </a:r>
          </a:p>
        </p:txBody>
      </p:sp>
      <p:pic>
        <p:nvPicPr>
          <p:cNvPr id="74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17228" y="4718535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ctrTitle"/>
          </p:nvPr>
        </p:nvSpPr>
        <p:spPr>
          <a:xfrm>
            <a:off x="1463959" y="1781813"/>
            <a:ext cx="21456081" cy="3869753"/>
          </a:xfrm>
          <a:prstGeom prst="rect">
            <a:avLst/>
          </a:prstGeom>
        </p:spPr>
        <p:txBody>
          <a:bodyPr/>
          <a:lstStyle/>
          <a:p>
            <a:pPr/>
            <a:r>
              <a:t>Merci à vous</a:t>
            </a:r>
          </a:p>
        </p:txBody>
      </p:sp>
      <p:sp>
        <p:nvSpPr>
          <p:cNvPr id="746" name="Shape 746"/>
          <p:cNvSpPr/>
          <p:nvPr>
            <p:ph type="subTitle" sz="half" idx="1"/>
          </p:nvPr>
        </p:nvSpPr>
        <p:spPr>
          <a:xfrm>
            <a:off x="2125848" y="6629008"/>
            <a:ext cx="20114445" cy="5575508"/>
          </a:xfrm>
          <a:prstGeom prst="rect">
            <a:avLst/>
          </a:prstGeom>
        </p:spPr>
        <p:txBody>
          <a:bodyPr/>
          <a:lstStyle/>
          <a:p>
            <a:pPr defTabSz="681870">
              <a:defRPr sz="3984"/>
            </a:pPr>
            <a:r>
              <a:t>Jouez au jeu:</a:t>
            </a:r>
          </a:p>
          <a:p>
            <a:pPr defTabSz="681870">
              <a:defRPr sz="3984"/>
            </a:pPr>
            <a:r>
              <a:rPr u="sng">
                <a:hlinkClick r:id="rId2" invalidUrl="" action="" tgtFrame="" tooltip="" history="1" highlightClick="0" endSnd="0"/>
              </a:rPr>
              <a:t>https://quentinduval.github.io/tictactoe</a:t>
            </a:r>
          </a:p>
          <a:p>
            <a:pPr defTabSz="681870">
              <a:defRPr sz="3984"/>
            </a:pPr>
          </a:p>
          <a:p>
            <a:pPr defTabSz="681870">
              <a:defRPr sz="3984"/>
            </a:pPr>
            <a:r>
              <a:t>Présentation et ressources:</a:t>
            </a:r>
          </a:p>
          <a:p>
            <a:pPr defTabSz="681870">
              <a:defRPr sz="3984"/>
            </a:pPr>
            <a:r>
              <a:rPr u="sng">
                <a:hlinkClick r:id="rId3" invalidUrl="" action="" tgtFrame="" tooltip="" history="1" highlightClick="0" endSnd="0"/>
              </a:rPr>
              <a:t>https://github.com/QuentinDuval/TicTacToeDevoxx</a:t>
            </a:r>
          </a:p>
          <a:p>
            <a:pPr defTabSz="681870">
              <a:defRPr sz="3984"/>
            </a:pPr>
          </a:p>
          <a:p>
            <a:pPr defTabSz="681870">
              <a:defRPr sz="3984"/>
            </a:pPr>
            <a:r>
              <a:t>Blog post dédié:</a:t>
            </a:r>
          </a:p>
          <a:p>
            <a:pPr defTabSz="681870">
              <a:defRPr sz="3984"/>
            </a:pPr>
            <a:r>
              <a:rPr u="sng">
                <a:hlinkClick r:id="rId4" invalidUrl="" action="" tgtFrame="" tooltip="" history="1" highlightClick="0" endSnd="0"/>
              </a:rPr>
              <a:t>https://deque.blog/2017/03/03/building-a-clojurescript-game-architecture-poc</a:t>
            </a:r>
          </a:p>
        </p:txBody>
      </p:sp>
      <p:sp>
        <p:nvSpPr>
          <p:cNvPr id="747" name="Shape 7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92039" y="5331229"/>
            <a:ext cx="7441920" cy="5504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>
                <a:latin typeface="+mj-lt"/>
                <a:ea typeface="+mj-ea"/>
                <a:cs typeface="+mj-cs"/>
                <a:sym typeface="Montserrat Regular"/>
              </a:defRPr>
            </a:pPr>
          </a:p>
        </p:txBody>
      </p:sp>
      <p:sp>
        <p:nvSpPr>
          <p:cNvPr id="264" name="Shape 264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anchor="ctr"/>
          <a:lstStyle/>
          <a:p>
            <a:pPr/>
            <a:r>
              <a:t>Clojure (Script)</a:t>
            </a:r>
          </a:p>
        </p:txBody>
      </p:sp>
      <p:sp>
        <p:nvSpPr>
          <p:cNvPr id="265" name="Shape 265"/>
          <p:cNvSpPr/>
          <p:nvPr/>
        </p:nvSpPr>
        <p:spPr>
          <a:xfrm>
            <a:off x="2137569" y="3549539"/>
            <a:ext cx="9698112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((( LISP )))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Functional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JVM: Clojure</a:t>
            </a:r>
          </a:p>
          <a:p>
            <a:pPr marL="561473" indent="-561473" algn="l">
              <a:spcBef>
                <a:spcPts val="5900"/>
              </a:spcBef>
              <a:buSzPct val="75000"/>
              <a:buChar char="•"/>
              <a:defRPr sz="7200">
                <a:latin typeface="Open Sans"/>
                <a:ea typeface="Open Sans"/>
                <a:cs typeface="Open Sans"/>
                <a:sym typeface="Open Sans"/>
              </a:defRPr>
            </a:pPr>
            <a:r>
              <a:t>JS: ClojureScript</a:t>
            </a:r>
          </a:p>
        </p:txBody>
      </p:sp>
      <p:sp>
        <p:nvSpPr>
          <p:cNvPr id="266" name="Shape 266"/>
          <p:cNvSpPr/>
          <p:nvPr/>
        </p:nvSpPr>
        <p:spPr>
          <a:xfrm>
            <a:off x="12019087" y="13019484"/>
            <a:ext cx="327966" cy="48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2200">
                <a:latin typeface="+mj-lt"/>
                <a:ea typeface="+mj-ea"/>
                <a:cs typeface="+mj-cs"/>
                <a:sym typeface="Montserrat Regular"/>
              </a:defRPr>
            </a:pPr>
            <a:fld id="{86CB4B4D-7CA3-9044-876B-883B54F8677D}" type="slidenum"/>
            <a:r>
              <a:t>￼</a:t>
            </a:r>
          </a:p>
        </p:txBody>
      </p:sp>
      <p:pic>
        <p:nvPicPr>
          <p:cNvPr id="26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17228" y="4718535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>
            <p:ph type="title"/>
          </p:nvPr>
        </p:nvSpPr>
        <p:spPr>
          <a:xfrm>
            <a:off x="2366919" y="3483933"/>
            <a:ext cx="19632303" cy="5412305"/>
          </a:xfrm>
          <a:prstGeom prst="rect">
            <a:avLst/>
          </a:prstGeom>
        </p:spPr>
        <p:txBody>
          <a:bodyPr/>
          <a:lstStyle/>
          <a:p>
            <a:pPr/>
            <a:r>
              <a:t>35 min de Talk</a:t>
            </a:r>
          </a:p>
          <a:p>
            <a:pPr/>
          </a:p>
          <a:p>
            <a:pPr/>
            <a:r>
              <a:t>5 min Q/R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2366919" y="3483933"/>
            <a:ext cx="19632303" cy="5412305"/>
          </a:xfrm>
          <a:prstGeom prst="rect">
            <a:avLst/>
          </a:prstGeom>
        </p:spPr>
        <p:txBody>
          <a:bodyPr/>
          <a:lstStyle/>
          <a:p>
            <a:pPr/>
            <a:r>
              <a:t>Clojure en 5 min 28</a:t>
            </a:r>
          </a:p>
          <a:p>
            <a:pPr/>
          </a:p>
          <a:p>
            <a:pPr/>
            <a:r>
              <a:t>Demo REPL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TicTacToe en 25 min 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Shape 279"/>
          <p:cNvSpPr/>
          <p:nvPr/>
        </p:nvSpPr>
        <p:spPr>
          <a:xfrm>
            <a:off x="10604199" y="5351916"/>
            <a:ext cx="3175602" cy="3175001"/>
          </a:xfrm>
          <a:prstGeom prst="ellipse">
            <a:avLst/>
          </a:prstGeom>
          <a:ln w="2540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82" name="Group 282"/>
          <p:cNvGrpSpPr/>
          <p:nvPr/>
        </p:nvGrpSpPr>
        <p:grpSpPr>
          <a:xfrm>
            <a:off x="3646834" y="5383173"/>
            <a:ext cx="3175002" cy="3175001"/>
            <a:chOff x="0" y="0"/>
            <a:chExt cx="3175000" cy="3175000"/>
          </a:xfrm>
        </p:grpSpPr>
        <p:sp>
          <p:nvSpPr>
            <p:cNvPr id="280" name="Shape 280"/>
            <p:cNvSpPr/>
            <p:nvPr/>
          </p:nvSpPr>
          <p:spPr>
            <a:xfrm rot="189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81" name="Shape 281"/>
            <p:cNvSpPr/>
            <p:nvPr/>
          </p:nvSpPr>
          <p:spPr>
            <a:xfrm rot="27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83" name="Shape 283"/>
          <p:cNvSpPr/>
          <p:nvPr/>
        </p:nvSpPr>
        <p:spPr>
          <a:xfrm>
            <a:off x="17718453" y="5383174"/>
            <a:ext cx="3175001" cy="317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84" name="Shape 284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Owner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Num" sz="quarter" idx="2"/>
          </p:nvPr>
        </p:nvSpPr>
        <p:spPr>
          <a:xfrm>
            <a:off x="12019087" y="13019484"/>
            <a:ext cx="32796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Shape 287"/>
          <p:cNvSpPr/>
          <p:nvPr/>
        </p:nvSpPr>
        <p:spPr>
          <a:xfrm>
            <a:off x="10604199" y="5351916"/>
            <a:ext cx="3175602" cy="3175001"/>
          </a:xfrm>
          <a:prstGeom prst="ellipse">
            <a:avLst/>
          </a:prstGeom>
          <a:ln w="2540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grpSp>
        <p:nvGrpSpPr>
          <p:cNvPr id="290" name="Group 290"/>
          <p:cNvGrpSpPr/>
          <p:nvPr/>
        </p:nvGrpSpPr>
        <p:grpSpPr>
          <a:xfrm>
            <a:off x="3646834" y="5383173"/>
            <a:ext cx="3175002" cy="3175001"/>
            <a:chOff x="0" y="0"/>
            <a:chExt cx="3175000" cy="3175000"/>
          </a:xfrm>
        </p:grpSpPr>
        <p:sp>
          <p:nvSpPr>
            <p:cNvPr id="288" name="Shape 288"/>
            <p:cNvSpPr/>
            <p:nvPr/>
          </p:nvSpPr>
          <p:spPr>
            <a:xfrm rot="189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89" name="Shape 289"/>
            <p:cNvSpPr/>
            <p:nvPr/>
          </p:nvSpPr>
          <p:spPr>
            <a:xfrm rot="2700000">
              <a:off x="1422721" y="-492786"/>
              <a:ext cx="329558" cy="416057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291" name="Shape 291"/>
          <p:cNvSpPr/>
          <p:nvPr/>
        </p:nvSpPr>
        <p:spPr>
          <a:xfrm>
            <a:off x="17718453" y="5383174"/>
            <a:ext cx="3175001" cy="317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92" name="Shape 292"/>
          <p:cNvSpPr/>
          <p:nvPr>
            <p:ph type="body" sz="quarter" idx="4294967295"/>
          </p:nvPr>
        </p:nvSpPr>
        <p:spPr>
          <a:xfrm>
            <a:off x="1870700" y="9010744"/>
            <a:ext cx="6727270" cy="1264570"/>
          </a:xfrm>
          <a:prstGeom prst="rect">
            <a:avLst/>
          </a:prstGeom>
        </p:spPr>
        <p:txBody>
          <a:bodyPr/>
          <a:lstStyle>
            <a:lvl1pPr algn="ctr">
              <a:defRPr sz="6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:owner/cross</a:t>
            </a:r>
          </a:p>
        </p:txBody>
      </p:sp>
      <p:sp>
        <p:nvSpPr>
          <p:cNvPr id="293" name="Shape 293"/>
          <p:cNvSpPr/>
          <p:nvPr>
            <p:ph type="title"/>
          </p:nvPr>
        </p:nvSpPr>
        <p:spPr>
          <a:xfrm>
            <a:off x="-74038" y="333398"/>
            <a:ext cx="24393897" cy="1287829"/>
          </a:xfrm>
          <a:prstGeom prst="rect">
            <a:avLst/>
          </a:prstGeom>
          <a:solidFill>
            <a:srgbClr val="EDAF1F"/>
          </a:solidFill>
        </p:spPr>
        <p:txBody>
          <a:bodyPr/>
          <a:lstStyle/>
          <a:p>
            <a:pPr lvl="2" indent="297179" algn="l" defTabSz="533995">
              <a:defRPr sz="7279">
                <a:latin typeface="+mn-lt"/>
                <a:ea typeface="+mn-ea"/>
                <a:cs typeface="+mn-cs"/>
                <a:sym typeface="Montserrat Bold"/>
              </a:defRPr>
            </a:pPr>
            <a:r>
              <a:t>Owner</a:t>
            </a:r>
          </a:p>
        </p:txBody>
      </p:sp>
      <p:sp>
        <p:nvSpPr>
          <p:cNvPr id="294" name="Shape 294"/>
          <p:cNvSpPr/>
          <p:nvPr/>
        </p:nvSpPr>
        <p:spPr>
          <a:xfrm>
            <a:off x="8759276" y="8979486"/>
            <a:ext cx="6727270" cy="126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spcBef>
                <a:spcPts val="5900"/>
              </a:spcBef>
              <a:defRPr sz="6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:owner/circle</a:t>
            </a:r>
          </a:p>
        </p:txBody>
      </p:sp>
      <p:sp>
        <p:nvSpPr>
          <p:cNvPr id="295" name="Shape 295"/>
          <p:cNvSpPr/>
          <p:nvPr/>
        </p:nvSpPr>
        <p:spPr>
          <a:xfrm>
            <a:off x="15942318" y="9010744"/>
            <a:ext cx="6727270" cy="126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spcBef>
                <a:spcPts val="5900"/>
              </a:spcBef>
              <a:defRPr sz="6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:owner/none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Regular"/>
        <a:ea typeface="Montserrat Regular"/>
        <a:cs typeface="Montserrat Regular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Regular"/>
        <a:ea typeface="Montserrat Regular"/>
        <a:cs typeface="Montserrat Regular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